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2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4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5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9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0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1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2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3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4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5.xml" ContentType="application/vnd.openxmlformats-officedocument.theme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26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  <p:sldMasterId id="2147483751" r:id="rId8"/>
    <p:sldMasterId id="2147483764" r:id="rId9"/>
    <p:sldMasterId id="2147483778" r:id="rId10"/>
    <p:sldMasterId id="2147483792" r:id="rId11"/>
    <p:sldMasterId id="2147483806" r:id="rId12"/>
    <p:sldMasterId id="2147483820" r:id="rId13"/>
    <p:sldMasterId id="2147483834" r:id="rId14"/>
    <p:sldMasterId id="2147483847" r:id="rId15"/>
    <p:sldMasterId id="2147483860" r:id="rId16"/>
    <p:sldMasterId id="2147483873" r:id="rId17"/>
    <p:sldMasterId id="2147483886" r:id="rId18"/>
    <p:sldMasterId id="2147483899" r:id="rId19"/>
    <p:sldMasterId id="2147483912" r:id="rId20"/>
    <p:sldMasterId id="2147483925" r:id="rId21"/>
    <p:sldMasterId id="2147483938" r:id="rId22"/>
    <p:sldMasterId id="2147483951" r:id="rId23"/>
    <p:sldMasterId id="2147483965" r:id="rId24"/>
    <p:sldMasterId id="2147483979" r:id="rId25"/>
    <p:sldMasterId id="2147483993" r:id="rId26"/>
    <p:sldMasterId id="2147484007" r:id="rId27"/>
  </p:sldMasterIdLst>
  <p:notesMasterIdLst>
    <p:notesMasterId r:id="rId50"/>
  </p:notesMasterIdLst>
  <p:sldIdLst>
    <p:sldId id="304" r:id="rId28"/>
    <p:sldId id="378" r:id="rId29"/>
    <p:sldId id="369" r:id="rId30"/>
    <p:sldId id="368" r:id="rId31"/>
    <p:sldId id="377" r:id="rId32"/>
    <p:sldId id="370" r:id="rId33"/>
    <p:sldId id="371" r:id="rId34"/>
    <p:sldId id="372" r:id="rId35"/>
    <p:sldId id="373" r:id="rId36"/>
    <p:sldId id="379" r:id="rId37"/>
    <p:sldId id="374" r:id="rId38"/>
    <p:sldId id="375" r:id="rId39"/>
    <p:sldId id="337" r:id="rId40"/>
    <p:sldId id="338" r:id="rId41"/>
    <p:sldId id="339" r:id="rId42"/>
    <p:sldId id="348" r:id="rId43"/>
    <p:sldId id="376" r:id="rId44"/>
    <p:sldId id="332" r:id="rId45"/>
    <p:sldId id="353" r:id="rId46"/>
    <p:sldId id="355" r:id="rId47"/>
    <p:sldId id="367" r:id="rId48"/>
    <p:sldId id="26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n Gishri" initials="RG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411"/>
    <a:srgbClr val="4C9FD8"/>
    <a:srgbClr val="0071A0"/>
    <a:srgbClr val="4F596A"/>
    <a:srgbClr val="385D8A"/>
    <a:srgbClr val="83BA41"/>
    <a:srgbClr val="F29C12"/>
    <a:srgbClr val="4F81BD"/>
    <a:srgbClr val="078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71882" autoAdjust="0"/>
  </p:normalViewPr>
  <p:slideViewPr>
    <p:cSldViewPr>
      <p:cViewPr varScale="1">
        <p:scale>
          <a:sx n="87" d="100"/>
          <a:sy n="87" d="100"/>
        </p:scale>
        <p:origin x="-230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>
        <p:scale>
          <a:sx n="140" d="100"/>
          <a:sy n="140" d="100"/>
        </p:scale>
        <p:origin x="-1176" y="36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2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2.xml"/><Relationship Id="rId41" Type="http://schemas.openxmlformats.org/officeDocument/2006/relationships/slide" Target="slides/slide1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0C0F7-4E63-42AE-B1B4-E91B6C3BE8D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E62E4-3306-424A-905E-F934714C4D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>
          <a:xfrm>
            <a:off x="915988" y="4341813"/>
            <a:ext cx="502602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>
          <a:xfrm>
            <a:off x="915988" y="4341813"/>
            <a:ext cx="502602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A98E28-5A8B-44AF-840F-648FDADED81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7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BD878-2954-4557-9782-325E1C1C2D3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8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5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2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5D84A-1D42-41D8-B595-1BFE97BEB38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EA9E0-41F7-4926-BE22-F5FB5D2663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98CECB-E99C-4B9B-90F3-CA5DF336E070}" type="slidenum">
              <a:rPr lang="en-US" smtClean="0">
                <a:latin typeface="Arial" charset="0"/>
                <a:cs typeface="Arial" charset="0"/>
              </a:rPr>
              <a:pPr/>
              <a:t>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B550B-A1ED-440D-B71B-C5659AA788F5}" type="slidenum">
              <a:rPr lang="en-US"/>
              <a:pPr/>
              <a:t>7</a:t>
            </a:fld>
            <a:endParaRPr lang="en-US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A13D0-1BE9-4110-9B1A-4332A815B69B}" type="slidenum">
              <a:rPr lang="en-US" smtClean="0">
                <a:latin typeface="Arial" charset="0"/>
                <a:cs typeface="Arial" charset="0"/>
              </a:rPr>
              <a:pPr/>
              <a:t>8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EA9E0-41F7-4926-BE22-F5FB5D26631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7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E62E4-3306-424A-905E-F934714C4DC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362200"/>
            <a:ext cx="5167338" cy="1524000"/>
          </a:xfrm>
        </p:spPr>
        <p:txBody>
          <a:bodyPr anchor="ctr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89B725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 userDrawn="1"/>
        </p:nvSpPr>
        <p:spPr>
          <a:xfrm rot="236794">
            <a:off x="6225084" y="641155"/>
            <a:ext cx="2291069" cy="320228"/>
          </a:xfrm>
          <a:prstGeom prst="rect">
            <a:avLst/>
          </a:prstGeom>
        </p:spPr>
        <p:txBody>
          <a:bodyPr/>
          <a:lstStyle>
            <a:lvl1pPr>
              <a:def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November 2010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01240" y="1240536"/>
            <a:ext cx="5715000" cy="1066800"/>
          </a:xfrm>
        </p:spPr>
        <p:txBody>
          <a:bodyPr anchor="ctr" anchorCtr="0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1240" y="2078736"/>
            <a:ext cx="5715000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89B725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-14091" r="2143"/>
          <a:stretch>
            <a:fillRect/>
          </a:stretch>
        </p:blipFill>
        <p:spPr bwMode="auto">
          <a:xfrm>
            <a:off x="0" y="0"/>
            <a:ext cx="9144000" cy="185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 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2192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61061" r="2143"/>
          <a:stretch>
            <a:fillRect/>
          </a:stretch>
        </p:blipFill>
        <p:spPr bwMode="auto">
          <a:xfrm>
            <a:off x="0" y="0"/>
            <a:ext cx="9144000" cy="631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60766" y="2362200"/>
            <a:ext cx="5167338" cy="1524000"/>
          </a:xfrm>
        </p:spPr>
        <p:txBody>
          <a:bodyPr anchor="ctr" anchorCtr="0"/>
          <a:lstStyle>
            <a:lvl1pPr>
              <a:defRPr sz="4000" b="0">
                <a:solidFill>
                  <a:srgbClr val="4F596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60766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89B725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 userDrawn="1"/>
        </p:nvSpPr>
        <p:spPr>
          <a:xfrm rot="236794">
            <a:off x="6561503" y="1450063"/>
            <a:ext cx="2291069" cy="320228"/>
          </a:xfrm>
          <a:prstGeom prst="rect">
            <a:avLst/>
          </a:prstGeom>
        </p:spPr>
        <p:txBody>
          <a:bodyPr/>
          <a:lstStyle>
            <a:lvl1pPr>
              <a:def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PHP Tour 2011</a:t>
            </a:r>
          </a:p>
        </p:txBody>
      </p:sp>
      <p:pic>
        <p:nvPicPr>
          <p:cNvPr id="10" name="Picture 9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79719" y="1226820"/>
            <a:ext cx="563881" cy="131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133600" y="990600"/>
            <a:ext cx="3124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2600"/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2600"/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4" name="Picture 13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01240" y="1240536"/>
            <a:ext cx="5715000" cy="1066800"/>
          </a:xfrm>
        </p:spPr>
        <p:txBody>
          <a:bodyPr anchor="ctr" anchorCtr="0"/>
          <a:lstStyle>
            <a:lvl1pPr>
              <a:defRPr sz="3000" b="0">
                <a:solidFill>
                  <a:srgbClr val="4F596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1240" y="2078736"/>
            <a:ext cx="5715000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ZendCon2011-title-page03.png"/>
          <p:cNvPicPr>
            <a:picLocks noChangeAspect="1"/>
          </p:cNvPicPr>
          <p:nvPr userDrawn="1"/>
        </p:nvPicPr>
        <p:blipFill>
          <a:blip r:embed="rId2" cstate="print"/>
          <a:srcRect l="3690" t="35743" r="2093" b="31556"/>
          <a:stretch>
            <a:fillRect/>
          </a:stretch>
        </p:blipFill>
        <p:spPr>
          <a:xfrm>
            <a:off x="0" y="3598113"/>
            <a:ext cx="9149075" cy="3259887"/>
          </a:xfrm>
          <a:prstGeom prst="rect">
            <a:avLst/>
          </a:prstGeom>
        </p:spPr>
      </p:pic>
      <p:pic>
        <p:nvPicPr>
          <p:cNvPr id="6" name="Picture 5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76227" y="1767156"/>
            <a:ext cx="563881" cy="131064"/>
          </a:xfrm>
          <a:prstGeom prst="rect">
            <a:avLst/>
          </a:prstGeom>
        </p:spPr>
      </p:pic>
      <p:pic>
        <p:nvPicPr>
          <p:cNvPr id="7" name="Picture 6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14400" y="1767156"/>
            <a:ext cx="563881" cy="131064"/>
          </a:xfrm>
          <a:prstGeom prst="rect">
            <a:avLst/>
          </a:prstGeom>
        </p:spPr>
      </p:pic>
      <p:pic>
        <p:nvPicPr>
          <p:cNvPr id="8" name="Picture 7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6032" y="1767156"/>
            <a:ext cx="563881" cy="131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pic>
        <p:nvPicPr>
          <p:cNvPr id="15" name="Picture 14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ndCon2011-inner-page0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1418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 Click to edit Master title style</a:t>
            </a:r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ZendCon11-logo-for-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48470" y="6392696"/>
            <a:ext cx="679367" cy="455576"/>
          </a:xfrm>
          <a:prstGeom prst="rect">
            <a:avLst/>
          </a:prstGeom>
        </p:spPr>
      </p:pic>
      <p:pic>
        <p:nvPicPr>
          <p:cNvPr id="12" name="Picture 11" descr="square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" y="669133"/>
            <a:ext cx="380999" cy="88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pic>
        <p:nvPicPr>
          <p:cNvPr id="12" name="Picture 11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669133"/>
            <a:ext cx="380999" cy="885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35013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42772"/>
          <a:stretch>
            <a:fillRect/>
          </a:stretch>
        </p:blipFill>
        <p:spPr>
          <a:xfrm>
            <a:off x="0" y="-304800"/>
            <a:ext cx="9144000" cy="811864"/>
          </a:xfrm>
          <a:prstGeom prst="rect">
            <a:avLst/>
          </a:prstGeom>
        </p:spPr>
      </p:pic>
      <p:pic>
        <p:nvPicPr>
          <p:cNvPr id="13" name="Picture 12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102535"/>
            <a:ext cx="380999" cy="88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pic>
        <p:nvPicPr>
          <p:cNvPr id="13" name="Picture 12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7563"/>
            <a:ext cx="4038600" cy="2120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7563"/>
            <a:ext cx="4038600" cy="2120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pic>
        <p:nvPicPr>
          <p:cNvPr id="11" name="Picture 10" descr="ZendCon11-logo-for-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48470" y="6392696"/>
            <a:ext cx="679367" cy="455576"/>
          </a:xfrm>
          <a:prstGeom prst="rect">
            <a:avLst/>
          </a:prstGeom>
        </p:spPr>
      </p:pic>
      <p:pic>
        <p:nvPicPr>
          <p:cNvPr id="12" name="Picture 11" descr="square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endCon2011-inner-page03.png"/>
          <p:cNvPicPr>
            <a:picLocks noChangeAspect="1"/>
          </p:cNvPicPr>
          <p:nvPr userDrawn="1"/>
        </p:nvPicPr>
        <p:blipFill>
          <a:blip r:embed="rId2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pic>
        <p:nvPicPr>
          <p:cNvPr id="12" name="Picture 11" descr="square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0473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044562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3924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2031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822246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2538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190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1922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09232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21769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9148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497749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7563"/>
            <a:ext cx="4038600" cy="2120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7563"/>
            <a:ext cx="4038600" cy="2120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33600"/>
            <a:ext cx="2057400" cy="33448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3600"/>
            <a:ext cx="6019800" cy="33448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33600"/>
            <a:ext cx="2057400" cy="33448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3600"/>
            <a:ext cx="6019800" cy="33448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58204" cy="1012810"/>
          </a:xfrm>
        </p:spPr>
        <p:txBody>
          <a:bodyPr/>
          <a:lstStyle>
            <a:lvl1pPr algn="l">
              <a:defRPr sz="3000" b="1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362200"/>
            <a:ext cx="5167338" cy="1524000"/>
          </a:xfrm>
        </p:spPr>
        <p:txBody>
          <a:bodyPr anchor="ctr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89B725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5"/>
          <p:cNvSpPr txBox="1">
            <a:spLocks/>
          </p:cNvSpPr>
          <p:nvPr userDrawn="1"/>
        </p:nvSpPr>
        <p:spPr>
          <a:xfrm rot="236794">
            <a:off x="6225084" y="641155"/>
            <a:ext cx="2291069" cy="320228"/>
          </a:xfrm>
          <a:prstGeom prst="rect">
            <a:avLst/>
          </a:prstGeom>
        </p:spPr>
        <p:txBody>
          <a:bodyPr/>
          <a:lstStyle>
            <a:lvl1pPr>
              <a:def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November 2010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01240" y="1240536"/>
            <a:ext cx="5715000" cy="1066800"/>
          </a:xfrm>
        </p:spPr>
        <p:txBody>
          <a:bodyPr anchor="ctr" anchorCtr="0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1240" y="2078736"/>
            <a:ext cx="5715000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rgbClr val="89B725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-14091" r="2143"/>
          <a:stretch>
            <a:fillRect/>
          </a:stretch>
        </p:blipFill>
        <p:spPr bwMode="auto">
          <a:xfrm>
            <a:off x="0" y="0"/>
            <a:ext cx="9144000" cy="185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 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2192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71612"/>
            <a:ext cx="8258204" cy="455455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61061" r="2143"/>
          <a:stretch>
            <a:fillRect/>
          </a:stretch>
        </p:blipFill>
        <p:spPr bwMode="auto">
          <a:xfrm>
            <a:off x="0" y="0"/>
            <a:ext cx="9144000" cy="631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9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9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ZendCon2010-logo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573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35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0473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044562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3924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20315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822246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29253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190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919225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092326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21769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91480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4977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3644900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" name="Picture 13" descr="zend_logo_1c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201612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5651500" y="659923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pic>
        <p:nvPicPr>
          <p:cNvPr id="7" name="Picture 17" descr="footer-gradi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6813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36258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5538" y="1989138"/>
            <a:ext cx="5102225" cy="1582737"/>
          </a:xfrm>
        </p:spPr>
        <p:txBody>
          <a:bodyPr/>
          <a:lstStyle>
            <a:lvl1pPr>
              <a:defRPr sz="3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789363"/>
            <a:ext cx="6400800" cy="1752600"/>
          </a:xfrm>
        </p:spPr>
        <p:txBody>
          <a:bodyPr lIns="18000"/>
          <a:lstStyle>
            <a:lvl1pPr marL="0" indent="0">
              <a:buFontTx/>
              <a:buNone/>
              <a:defRPr sz="1800" b="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07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8662" y="2143117"/>
            <a:ext cx="5143536" cy="1717684"/>
          </a:xfrm>
        </p:spPr>
        <p:txBody>
          <a:bodyPr anchor="ctr" anchorCtr="0"/>
          <a:lstStyle>
            <a:lvl1pPr>
              <a:defRPr sz="3200" b="0">
                <a:solidFill>
                  <a:srgbClr val="0071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8662" y="4076700"/>
            <a:ext cx="5143536" cy="1296988"/>
          </a:xfrm>
        </p:spPr>
        <p:txBody>
          <a:bodyPr lIns="18000"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65113">
              <a:defRPr/>
            </a:lvl2pPr>
            <a:lvl3pPr marL="712788" indent="-173038">
              <a:defRPr/>
            </a:lvl3pPr>
            <a:lvl4pPr marL="987425" indent="-182563">
              <a:defRPr/>
            </a:lvl4pPr>
            <a:lvl5pPr marL="1162050" indent="-174625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D1C6C-9ECA-4830-8765-08143011A8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1214422"/>
            <a:ext cx="8572560" cy="142876"/>
          </a:xfrm>
          <a:prstGeom prst="rect">
            <a:avLst/>
          </a:prstGeom>
          <a:solidFill>
            <a:srgbClr val="056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9658"/>
            <a:ext cx="7772400" cy="1362075"/>
          </a:xfrm>
        </p:spPr>
        <p:txBody>
          <a:bodyPr anchor="b" anchorCtr="0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7698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50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13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7.xml"/><Relationship Id="rId13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6.xml"/><Relationship Id="rId12" Type="http://schemas.openxmlformats.org/officeDocument/2006/relationships/slideLayout" Target="../slideLayouts/slideLayout321.xml"/><Relationship Id="rId2" Type="http://schemas.openxmlformats.org/officeDocument/2006/relationships/slideLayout" Target="../slideLayouts/slideLayout31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314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13.xml"/><Relationship Id="rId9" Type="http://schemas.openxmlformats.org/officeDocument/2006/relationships/slideLayout" Target="../slideLayouts/slideLayout318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DFCC6C1-E306-4703-9A77-CF2C3518B89F}" type="slidenum">
              <a:rPr lang="en-US" sz="1200" b="1">
                <a:solidFill>
                  <a:schemeClr val="tx2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pic>
        <p:nvPicPr>
          <p:cNvPr id="103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5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pic>
        <p:nvPicPr>
          <p:cNvPr id="12" name="Picture 11" descr="ZendCon2010-logo-gray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3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ZendCon2011-inner-page03.png"/>
          <p:cNvPicPr>
            <a:picLocks noChangeAspect="1"/>
          </p:cNvPicPr>
          <p:nvPr userDrawn="1"/>
        </p:nvPicPr>
        <p:blipFill>
          <a:blip r:embed="rId16" cstate="print"/>
          <a:srcRect t="10742"/>
          <a:stretch>
            <a:fillRect/>
          </a:stretch>
        </p:blipFill>
        <p:spPr>
          <a:xfrm>
            <a:off x="0" y="0"/>
            <a:ext cx="9144000" cy="1266258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ZendCon11-logo-for-pp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8348470" y="6392696"/>
            <a:ext cx="679367" cy="455576"/>
          </a:xfrm>
          <a:prstGeom prst="rect">
            <a:avLst/>
          </a:prstGeom>
        </p:spPr>
      </p:pic>
      <p:pic>
        <p:nvPicPr>
          <p:cNvPr id="15" name="Picture 14" descr="squares.png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1" y="745333"/>
            <a:ext cx="380999" cy="885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4020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DFCC6C1-E306-4703-9A77-CF2C3518B89F}" type="slidenum">
              <a:rPr lang="en-US" sz="1200" b="1">
                <a:solidFill>
                  <a:srgbClr val="0071A0"/>
                </a:solidFill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</a:rPr>
              <a:t> </a:t>
            </a:r>
            <a:endParaRPr lang="en-US" sz="900" dirty="0">
              <a:solidFill>
                <a:srgbClr val="2D3741"/>
              </a:solidFill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pic>
        <p:nvPicPr>
          <p:cNvPr id="103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36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DFCC6C1-E306-4703-9A77-CF2C3518B89F}" type="slidenum">
              <a:rPr lang="en-US" sz="1200" b="1">
                <a:solidFill>
                  <a:schemeClr val="tx2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  <p:pic>
        <p:nvPicPr>
          <p:cNvPr id="103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0" y="0"/>
            <a:ext cx="9144000" cy="6434138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he-IL">
              <a:cs typeface="Arial" pitchFamily="34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57563"/>
            <a:ext cx="82296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341" name="Picture 10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11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2009 All rights reserved. Zend Technologies, Inc.</a:t>
            </a:r>
          </a:p>
        </p:txBody>
      </p:sp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0" y="63563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857375" y="6572250"/>
            <a:ext cx="49291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1050" b="1" dirty="0">
                <a:solidFill>
                  <a:srgbClr val="4A5A6A"/>
                </a:solidFill>
                <a:cs typeface="Arial" pitchFamily="34" charset="0"/>
              </a:rPr>
              <a:t>Confidential - 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2B912161-AF5B-4A8E-AD5D-A6DD91EA0175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27655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97638483-21F5-44DC-99B4-EDA2C99E13FC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40967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B9684FFD-EE5F-415D-ACBF-210BA31882BD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4279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0" y="0"/>
            <a:ext cx="9144000" cy="6434138"/>
          </a:xfrm>
          <a:prstGeom prst="rect">
            <a:avLst/>
          </a:prstGeom>
          <a:solidFill>
            <a:srgbClr val="0071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he-IL">
              <a:cs typeface="Arial" pitchFamily="34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57563"/>
            <a:ext cx="82296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341" name="Picture 10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11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2009 All rights reserved. Zend Technologies, Inc.</a:t>
            </a:r>
          </a:p>
        </p:txBody>
      </p:sp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0" y="6356350"/>
            <a:ext cx="9144000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Trebuchet MS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4B2AD9BF-B377-482A-A014-46A7DFAD73BF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6759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857375" y="6572250"/>
            <a:ext cx="49291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1050" b="1" dirty="0">
                <a:solidFill>
                  <a:srgbClr val="4A5A6A"/>
                </a:solidFill>
                <a:cs typeface="Arial" pitchFamily="34" charset="0"/>
              </a:rPr>
              <a:t>Confidential - 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325F340-6FE6-4014-9D0E-826563CFB56A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80903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4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C4192B2D-E1EB-46D8-88C9-6C919648DDD3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94215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6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>
                <a:solidFill>
                  <a:srgbClr val="323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C41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4F5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5" cstate="print"/>
          <a:srcRect l="5426" t="9394" r="2143"/>
          <a:stretch>
            <a:fillRect/>
          </a:stretch>
        </p:blipFill>
        <p:spPr bwMode="auto">
          <a:xfrm>
            <a:off x="0" y="0"/>
            <a:ext cx="9144000" cy="146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323C41"/>
              </a:solidFill>
            </a:endParaRPr>
          </a:p>
        </p:txBody>
      </p:sp>
      <p:pic>
        <p:nvPicPr>
          <p:cNvPr id="12" name="Picture 11" descr="ZendCon2010-logo-gray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9600" y="6327700"/>
            <a:ext cx="725426" cy="457147"/>
          </a:xfrm>
          <a:prstGeom prst="rect">
            <a:avLst/>
          </a:prstGeom>
        </p:spPr>
      </p:pic>
      <p:sp>
        <p:nvSpPr>
          <p:cNvPr id="13" name="Slide Number Placeholder 6"/>
          <p:cNvSpPr txBox="1">
            <a:spLocks/>
          </p:cNvSpPr>
          <p:nvPr/>
        </p:nvSpPr>
        <p:spPr>
          <a:xfrm>
            <a:off x="82295" y="6540649"/>
            <a:ext cx="633443" cy="305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D1C6C-9ECA-4830-8765-08143011A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23C41">
                    <a:tint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23C41">
                  <a:tint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DFCC6C1-E306-4703-9A77-CF2C3518B89F}" type="slidenum">
              <a:rPr lang="en-US" sz="1200" b="1">
                <a:solidFill>
                  <a:srgbClr val="0071A0"/>
                </a:solidFill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</a:rPr>
              <a:t> </a:t>
            </a:r>
            <a:endParaRPr lang="en-US" sz="900" dirty="0">
              <a:solidFill>
                <a:srgbClr val="2D3741"/>
              </a:solidFill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</a:endParaRPr>
          </a:p>
        </p:txBody>
      </p:sp>
      <p:pic>
        <p:nvPicPr>
          <p:cNvPr id="103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36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857375" y="6572250"/>
            <a:ext cx="49291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1050" b="1" dirty="0">
                <a:solidFill>
                  <a:srgbClr val="4A5A6A"/>
                </a:solidFill>
                <a:cs typeface="Arial" pitchFamily="34" charset="0"/>
              </a:rPr>
              <a:t>Confidential - 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2B912161-AF5B-4A8E-AD5D-A6DD91EA0175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27655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97638483-21F5-44DC-99B4-EDA2C99E13FC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40967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B9684FFD-EE5F-415D-ACBF-210BA31882BD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54279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4B2AD9BF-B377-482A-A014-46A7DFAD73BF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67591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857375" y="6572250"/>
            <a:ext cx="49291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1050" b="1" dirty="0">
                <a:solidFill>
                  <a:srgbClr val="4A5A6A"/>
                </a:solidFill>
                <a:cs typeface="Arial" pitchFamily="34" charset="0"/>
              </a:rPr>
              <a:t>Confidential - 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6325F340-6FE6-4014-9D0E-826563CFB56A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80903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4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743200" y="6572250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defRPr/>
            </a:pPr>
            <a:r>
              <a:rPr lang="en-US" sz="800">
                <a:solidFill>
                  <a:srgbClr val="4A5A6A"/>
                </a:solidFill>
                <a:cs typeface="Arial" pitchFamily="34" charset="0"/>
              </a:rPr>
              <a:t>© All rights reserved. Zend Technologies, Inc.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7950" y="6515100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fld id="{C4192B2D-E1EB-46D8-88C9-6C919648DDD3}" type="slidenum">
              <a:rPr lang="en-US" sz="1200" b="1">
                <a:solidFill>
                  <a:srgbClr val="0071A0"/>
                </a:solidFill>
                <a:cs typeface="Arial" pitchFamily="34" charset="0"/>
              </a:rPr>
              <a:pPr>
                <a:defRPr/>
              </a:pPr>
              <a:t>‹#›</a:t>
            </a:fld>
            <a:r>
              <a:rPr lang="en-US" sz="1600" dirty="0">
                <a:solidFill>
                  <a:srgbClr val="4A5A6A"/>
                </a:solidFill>
                <a:cs typeface="Arial" pitchFamily="34" charset="0"/>
              </a:rPr>
              <a:t> </a:t>
            </a:r>
            <a:endParaRPr lang="en-US" sz="900" dirty="0">
              <a:solidFill>
                <a:srgbClr val="2D3741"/>
              </a:solidFill>
              <a:cs typeface="Arial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he-IL">
              <a:solidFill>
                <a:srgbClr val="2D3741"/>
              </a:solidFill>
              <a:cs typeface="Arial" pitchFamily="34" charset="0"/>
            </a:endParaRPr>
          </a:p>
        </p:txBody>
      </p:sp>
      <p:pic>
        <p:nvPicPr>
          <p:cNvPr id="94215" name="Picture 13" descr="footer-gradi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38900"/>
            <a:ext cx="91440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6" name="Picture 17" descr="zend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720138" y="6505575"/>
            <a:ext cx="24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990600" indent="-180975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428750" indent="-173038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7907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8313" y="1268413"/>
            <a:ext cx="8207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578902" y="6581416"/>
            <a:ext cx="2492900" cy="231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dirty="0">
                <a:solidFill>
                  <a:srgbClr val="4B5A69"/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05643" y="64674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D1C6C-9ECA-4830-8765-08143011A8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rebuchet MS" pitchFamily="34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rtl="0" eaLnBrk="1" fontAlgn="base" hangingPunct="1">
        <a:spcBef>
          <a:spcPct val="20000"/>
        </a:spcBef>
        <a:spcAft>
          <a:spcPct val="30000"/>
        </a:spcAft>
        <a:buClr>
          <a:schemeClr val="hlink"/>
        </a:buClr>
        <a:buSzPct val="85000"/>
        <a:buFont typeface="Webdings" pitchFamily="18" charset="2"/>
        <a:buChar char="4"/>
        <a:defRPr sz="2000">
          <a:solidFill>
            <a:schemeClr val="tx1"/>
          </a:solidFill>
          <a:latin typeface="+mn-lt"/>
          <a:cs typeface="+mn-cs"/>
        </a:defRPr>
      </a:lvl2pPr>
      <a:lvl3pPr marL="630238" indent="-182563" algn="l" rtl="0" eaLnBrk="1" fontAlgn="base" hangingPunct="1">
        <a:spcBef>
          <a:spcPct val="20000"/>
        </a:spcBef>
        <a:spcAft>
          <a:spcPct val="3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895350" indent="-182563" algn="l" rtl="0" eaLnBrk="1" fontAlgn="base" hangingPunct="1">
        <a:spcBef>
          <a:spcPct val="20000"/>
        </a:spcBef>
        <a:spcAft>
          <a:spcPct val="3000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079500" indent="-184150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2479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7051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1623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619500" indent="-182563" algn="l" rtl="0" eaLnBrk="1" fontAlgn="base" hangingPunct="1">
        <a:spcBef>
          <a:spcPct val="20000"/>
        </a:spcBef>
        <a:spcAft>
          <a:spcPct val="3000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0.xml"/><Relationship Id="rId1" Type="http://schemas.openxmlformats.org/officeDocument/2006/relationships/tags" Target="../tags/tag1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0.xml"/><Relationship Id="rId1" Type="http://schemas.openxmlformats.org/officeDocument/2006/relationships/tags" Target="../tags/tag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7.gif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3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zeev@zend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0766" y="2362200"/>
            <a:ext cx="5167338" cy="1066800"/>
          </a:xfrm>
        </p:spPr>
        <p:txBody>
          <a:bodyPr/>
          <a:lstStyle/>
          <a:p>
            <a:r>
              <a:rPr lang="en-US" sz="4000" dirty="0" smtClean="0"/>
              <a:t>PHP in the Cloud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0766" y="3124200"/>
            <a:ext cx="5143536" cy="129698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000" b="1" dirty="0" smtClean="0">
                <a:solidFill>
                  <a:srgbClr val="0071A0"/>
                </a:solidFill>
              </a:rPr>
              <a:t>Zeev Suraski </a:t>
            </a:r>
            <a:r>
              <a:rPr lang="en-US" sz="2000" dirty="0" smtClean="0">
                <a:solidFill>
                  <a:srgbClr val="0071A0"/>
                </a:solidFill>
              </a:rPr>
              <a:t>|Co-Founder &amp; CTO, Zend</a:t>
            </a:r>
            <a:endParaRPr lang="en-US" sz="2000" dirty="0">
              <a:solidFill>
                <a:srgbClr val="007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PHP in the Cloud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88914"/>
            <a:ext cx="8229600" cy="1079500"/>
          </a:xfrm>
        </p:spPr>
        <p:txBody>
          <a:bodyPr/>
          <a:lstStyle/>
          <a:p>
            <a:r>
              <a:rPr lang="en-US" dirty="0" err="1" smtClean="0"/>
              <a:t>Zeev’s</a:t>
            </a:r>
            <a:r>
              <a:rPr lang="en-US" dirty="0" smtClean="0"/>
              <a:t> Phone, October 2010</a:t>
            </a:r>
          </a:p>
        </p:txBody>
      </p:sp>
      <p:pic>
        <p:nvPicPr>
          <p:cNvPr id="2051" name="Picture 3" descr="E:\DCIM\105D7000\DSC_77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6" y="1371600"/>
            <a:ext cx="7510462" cy="49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0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88914"/>
            <a:ext cx="8229600" cy="1079500"/>
          </a:xfrm>
        </p:spPr>
        <p:txBody>
          <a:bodyPr/>
          <a:lstStyle/>
          <a:p>
            <a:r>
              <a:rPr lang="en-US" dirty="0" err="1" smtClean="0"/>
              <a:t>Zeev’s</a:t>
            </a:r>
            <a:r>
              <a:rPr lang="en-US" dirty="0" smtClean="0"/>
              <a:t> Phone, November 2010</a:t>
            </a:r>
          </a:p>
        </p:txBody>
      </p:sp>
      <p:pic>
        <p:nvPicPr>
          <p:cNvPr id="7" name="Picture 3" descr="E:\DCIM\105D7000\DSC_77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6" y="1344304"/>
            <a:ext cx="7510462" cy="49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7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wave.png"/>
          <p:cNvPicPr>
            <a:picLocks noChangeAspect="1"/>
          </p:cNvPicPr>
          <p:nvPr/>
        </p:nvPicPr>
        <p:blipFill>
          <a:blip r:embed="rId3" cstate="print">
            <a:lum/>
          </a:blip>
          <a:stretch>
            <a:fillRect/>
          </a:stretch>
        </p:blipFill>
        <p:spPr>
          <a:xfrm rot="10800000">
            <a:off x="-56811" y="-22578"/>
            <a:ext cx="9223389" cy="7032978"/>
          </a:xfrm>
          <a:prstGeom prst="rect">
            <a:avLst/>
          </a:prstGeom>
        </p:spPr>
      </p:pic>
      <p:sp>
        <p:nvSpPr>
          <p:cNvPr id="31" name="Teardrop 30"/>
          <p:cNvSpPr/>
          <p:nvPr/>
        </p:nvSpPr>
        <p:spPr>
          <a:xfrm rot="8106603">
            <a:off x="3379814" y="434867"/>
            <a:ext cx="2133600" cy="2133600"/>
          </a:xfrm>
          <a:prstGeom prst="teardrop">
            <a:avLst>
              <a:gd name="adj" fmla="val 134943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52400" dist="1778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02148" y="1219201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 dirty="0" smtClean="0">
                <a:solidFill>
                  <a:schemeClr val="bg1"/>
                </a:solidFill>
                <a:latin typeface="Calibri" pitchFamily="34" charset="0"/>
              </a:rPr>
              <a:t>Mobile</a:t>
            </a:r>
            <a:endParaRPr lang="en-US" sz="4000" cap="al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7" name="Teardrop 36"/>
          <p:cNvSpPr/>
          <p:nvPr/>
        </p:nvSpPr>
        <p:spPr>
          <a:xfrm rot="6346158" flipH="1">
            <a:off x="1468968" y="3678769"/>
            <a:ext cx="2133600" cy="2133600"/>
          </a:xfrm>
          <a:prstGeom prst="teardrop">
            <a:avLst>
              <a:gd name="adj" fmla="val 134943"/>
            </a:avLst>
          </a:prstGeom>
          <a:gradFill flip="none" rotWithShape="1">
            <a:gsLst>
              <a:gs pos="0">
                <a:srgbClr val="385D8A">
                  <a:shade val="30000"/>
                  <a:satMod val="115000"/>
                </a:srgbClr>
              </a:gs>
              <a:gs pos="50000">
                <a:srgbClr val="385D8A">
                  <a:shade val="67500"/>
                  <a:satMod val="115000"/>
                </a:srgbClr>
              </a:gs>
              <a:gs pos="100000">
                <a:srgbClr val="385D8A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 rot="15253842">
            <a:off x="5278969" y="3678769"/>
            <a:ext cx="2133600" cy="2133600"/>
          </a:xfrm>
          <a:prstGeom prst="teardrop">
            <a:avLst>
              <a:gd name="adj" fmla="val 134943"/>
            </a:avLst>
          </a:prstGeom>
          <a:gradFill flip="none" rotWithShape="1">
            <a:gsLst>
              <a:gs pos="0">
                <a:srgbClr val="ED8411">
                  <a:shade val="30000"/>
                  <a:satMod val="115000"/>
                </a:srgbClr>
              </a:gs>
              <a:gs pos="50000">
                <a:srgbClr val="ED8411">
                  <a:shade val="67500"/>
                  <a:satMod val="115000"/>
                </a:srgbClr>
              </a:gs>
              <a:gs pos="100000">
                <a:srgbClr val="ED841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47800" y="42672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 dirty="0" smtClean="0">
                <a:solidFill>
                  <a:schemeClr val="bg1"/>
                </a:solidFill>
                <a:latin typeface="Calibri" pitchFamily="34" charset="0"/>
              </a:rPr>
              <a:t>Cloud</a:t>
            </a:r>
            <a:endParaRPr lang="en-US" sz="4000" cap="al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81600" y="42672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cap="all" dirty="0" smtClean="0">
                <a:solidFill>
                  <a:schemeClr val="bg1"/>
                </a:solidFill>
                <a:latin typeface="Calibri" pitchFamily="34" charset="0"/>
              </a:rPr>
              <a:t>Social</a:t>
            </a:r>
            <a:endParaRPr lang="en-US" sz="4000" cap="all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6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066"/>
            <a:ext cx="5334000" cy="735013"/>
          </a:xfrm>
        </p:spPr>
        <p:txBody>
          <a:bodyPr/>
          <a:lstStyle/>
          <a:p>
            <a:r>
              <a:rPr lang="en-US" sz="2600" dirty="0" smtClean="0"/>
              <a:t>The Next Generation of</a:t>
            </a:r>
            <a:br>
              <a:rPr lang="en-US" sz="2600" dirty="0" smtClean="0"/>
            </a:br>
            <a:r>
              <a:rPr lang="en-US" sz="2600" dirty="0" smtClean="0"/>
              <a:t>Web Workloads</a:t>
            </a:r>
            <a:endParaRPr lang="en-US" sz="26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91917" y="4203336"/>
            <a:ext cx="8094662" cy="669509"/>
          </a:xfrm>
          <a:prstGeom prst="rect">
            <a:avLst/>
          </a:prstGeom>
          <a:solidFill>
            <a:srgbClr val="69A523">
              <a:alpha val="50196"/>
            </a:srgbClr>
          </a:solidFill>
          <a:ln w="127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180000" rtlCol="1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91917" y="1784863"/>
            <a:ext cx="8094662" cy="669508"/>
          </a:xfrm>
          <a:prstGeom prst="rect">
            <a:avLst/>
          </a:prstGeom>
          <a:solidFill>
            <a:srgbClr val="597181">
              <a:alpha val="20000"/>
            </a:srgbClr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1917" y="5037662"/>
            <a:ext cx="8094662" cy="669509"/>
          </a:xfrm>
          <a:prstGeom prst="rect">
            <a:avLst/>
          </a:prstGeom>
          <a:solidFill>
            <a:srgbClr val="ED8411">
              <a:alpha val="50196"/>
            </a:srgbClr>
          </a:solidFill>
          <a:ln w="12700" cap="flat" cmpd="sng" algn="ctr">
            <a:solidFill>
              <a:srgbClr val="ED841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180000" rtlCol="1" anchor="ctr"/>
          <a:lstStyle/>
          <a:p>
            <a:pPr algn="ctr" rtl="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1917" y="3400941"/>
            <a:ext cx="8094662" cy="669509"/>
          </a:xfrm>
          <a:prstGeom prst="rect">
            <a:avLst/>
          </a:prstGeom>
          <a:solidFill>
            <a:srgbClr val="0071A0">
              <a:alpha val="50196"/>
            </a:srgbClr>
          </a:solidFill>
          <a:ln w="12700" cap="flat" cmpd="sng" algn="ctr">
            <a:solidFill>
              <a:srgbClr val="0071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algn="ctr" eaLnBrk="0" hangingPunct="0">
              <a:lnSpc>
                <a:spcPct val="90000"/>
              </a:lnSpc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1917" y="2587257"/>
            <a:ext cx="8094662" cy="669509"/>
          </a:xfrm>
          <a:prstGeom prst="rect">
            <a:avLst/>
          </a:prstGeom>
          <a:solidFill>
            <a:schemeClr val="bg2">
              <a:lumMod val="50000"/>
              <a:alpha val="50196"/>
            </a:schemeClr>
          </a:solidFill>
          <a:ln w="12700" cap="flat" cmpd="sng" algn="ctr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algn="ctr" eaLnBrk="0" hangingPunct="0">
              <a:lnSpc>
                <a:spcPct val="90000"/>
              </a:lnSpc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219200" y="1944508"/>
            <a:ext cx="497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Delivers great end-user experience</a:t>
            </a:r>
          </a:p>
        </p:txBody>
      </p: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1219200" y="2737552"/>
            <a:ext cx="497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Evolves quickly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1219200" y="3539063"/>
            <a:ext cx="497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APIs Everywhere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1219200" y="4349040"/>
            <a:ext cx="497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Elastic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15"/>
          <p:cNvSpPr txBox="1">
            <a:spLocks noChangeArrowheads="1"/>
          </p:cNvSpPr>
          <p:nvPr/>
        </p:nvSpPr>
        <p:spPr bwMode="auto">
          <a:xfrm>
            <a:off x="1219200" y="5198529"/>
            <a:ext cx="647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Build on open de-facto standards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428296" y="1839404"/>
            <a:ext cx="685802" cy="591209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28296" y="2629627"/>
            <a:ext cx="685802" cy="591209"/>
          </a:xfrm>
          <a:prstGeom prst="triangle">
            <a:avLst/>
          </a:prstGeom>
          <a:solidFill>
            <a:srgbClr val="38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428296" y="3439605"/>
            <a:ext cx="685802" cy="591209"/>
          </a:xfrm>
          <a:prstGeom prst="triangle">
            <a:avLst/>
          </a:prstGeom>
          <a:solidFill>
            <a:srgbClr val="007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5400000">
            <a:off x="428296" y="4238294"/>
            <a:ext cx="685802" cy="591209"/>
          </a:xfrm>
          <a:prstGeom prst="triangle">
            <a:avLst/>
          </a:prstGeom>
          <a:solidFill>
            <a:srgbClr val="83B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428296" y="5076497"/>
            <a:ext cx="685802" cy="591209"/>
          </a:xfrm>
          <a:prstGeom prst="triangle">
            <a:avLst/>
          </a:prstGeom>
          <a:solidFill>
            <a:srgbClr val="ED8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35013"/>
          </a:xfrm>
        </p:spPr>
        <p:txBody>
          <a:bodyPr/>
          <a:lstStyle/>
          <a:p>
            <a:r>
              <a:rPr lang="en-US" dirty="0" smtClean="0"/>
              <a:t>Zend Enabling You In The New Era</a:t>
            </a:r>
            <a:endParaRPr lang="en-US" dirty="0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1752600" y="4343400"/>
            <a:ext cx="567772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1752600" y="6019800"/>
            <a:ext cx="567772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1752600" y="2714625"/>
            <a:ext cx="567772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2204451" y="4776788"/>
            <a:ext cx="3586749" cy="143986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Trebuchet MS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4926" y="3132138"/>
            <a:ext cx="3586749" cy="143986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Trebuchet MS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13976" y="1500188"/>
            <a:ext cx="3586749" cy="143986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Trebuchet MS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57401" y="1500188"/>
            <a:ext cx="3733800" cy="1439862"/>
          </a:xfrm>
          <a:prstGeom prst="rect">
            <a:avLst/>
          </a:prstGeom>
          <a:solidFill>
            <a:srgbClr val="ED8411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Trebuchet MS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057401" y="3130550"/>
            <a:ext cx="3733800" cy="1439863"/>
          </a:xfrm>
          <a:prstGeom prst="rect">
            <a:avLst/>
          </a:prstGeom>
          <a:solidFill>
            <a:srgbClr val="69A523">
              <a:alpha val="50196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180000" rtlCol="1" anchor="ctr"/>
          <a:lstStyle/>
          <a:p>
            <a:pPr algn="ctr" rtl="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057401" y="4775200"/>
            <a:ext cx="3733800" cy="1439863"/>
          </a:xfrm>
          <a:prstGeom prst="rect">
            <a:avLst/>
          </a:prstGeom>
          <a:solidFill>
            <a:srgbClr val="0071A0">
              <a:alpha val="50196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algn="ctr" rtl="0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2590800" y="1500188"/>
            <a:ext cx="4329286" cy="1439862"/>
          </a:xfrm>
          <a:prstGeom prst="rect">
            <a:avLst/>
          </a:prstGeom>
          <a:solidFill>
            <a:srgbClr val="ED8411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pPr eaLnBrk="0" hangingPunct="0">
              <a:lnSpc>
                <a:spcPct val="90000"/>
              </a:lnSpc>
              <a:buClr>
                <a:srgbClr val="78AA23"/>
              </a:buClr>
              <a:buSzPct val="120000"/>
            </a:pP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590800" y="3130550"/>
            <a:ext cx="4329286" cy="1439863"/>
          </a:xfrm>
          <a:prstGeom prst="rect">
            <a:avLst/>
          </a:prstGeom>
          <a:solidFill>
            <a:srgbClr val="69A523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pPr eaLnBrk="0" hangingPunct="0">
              <a:lnSpc>
                <a:spcPct val="90000"/>
              </a:lnSpc>
              <a:buClr>
                <a:srgbClr val="78AA23"/>
              </a:buClr>
              <a:buSzPct val="120000"/>
            </a:pP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2590800" y="4775200"/>
            <a:ext cx="4329286" cy="1439863"/>
          </a:xfrm>
          <a:prstGeom prst="rect">
            <a:avLst/>
          </a:prstGeom>
          <a:solidFill>
            <a:srgbClr val="0071A0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pPr eaLnBrk="0" hangingPunct="0">
              <a:lnSpc>
                <a:spcPct val="90000"/>
              </a:lnSpc>
              <a:buClr>
                <a:srgbClr val="78AA23"/>
              </a:buClr>
              <a:buSzPct val="120000"/>
            </a:pP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2757670" y="1752600"/>
            <a:ext cx="39479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Quantum leap in development productivity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2757670" y="3429000"/>
            <a:ext cx="38717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best scale-out production environment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2743200" y="5257800"/>
            <a:ext cx="388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cloud of your choice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152400" y="6268363"/>
            <a:ext cx="8839200" cy="51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Pentagon 56"/>
          <p:cNvSpPr/>
          <p:nvPr/>
        </p:nvSpPr>
        <p:spPr bwMode="auto">
          <a:xfrm rot="10800000" flipH="1">
            <a:off x="152400" y="1641933"/>
            <a:ext cx="8839200" cy="4953000"/>
          </a:xfrm>
          <a:prstGeom prst="homePlate">
            <a:avLst>
              <a:gd name="adj" fmla="val 0"/>
            </a:avLst>
          </a:prstGeom>
          <a:gradFill flip="none" rotWithShape="1">
            <a:gsLst>
              <a:gs pos="17000">
                <a:schemeClr val="bg1">
                  <a:lumMod val="75000"/>
                </a:schemeClr>
              </a:gs>
              <a:gs pos="1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tx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R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</p:txBody>
      </p:sp>
      <p:sp>
        <p:nvSpPr>
          <p:cNvPr id="95" name="Rectangle 94"/>
          <p:cNvSpPr/>
          <p:nvPr/>
        </p:nvSpPr>
        <p:spPr bwMode="auto">
          <a:xfrm rot="5400000">
            <a:off x="4262444" y="-2629217"/>
            <a:ext cx="632179" cy="88696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tx1">
                  <a:lumMod val="20000"/>
                  <a:lumOff val="80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pic>
        <p:nvPicPr>
          <p:cNvPr id="98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500744" y="4945287"/>
            <a:ext cx="1143000" cy="51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Rectangle 87"/>
          <p:cNvSpPr/>
          <p:nvPr/>
        </p:nvSpPr>
        <p:spPr bwMode="auto">
          <a:xfrm>
            <a:off x="274967" y="2251533"/>
            <a:ext cx="1456132" cy="307475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400" b="1" dirty="0" smtClean="0">
              <a:solidFill>
                <a:srgbClr val="597181"/>
              </a:solidFill>
            </a:endParaRPr>
          </a:p>
        </p:txBody>
      </p:sp>
      <p:pic>
        <p:nvPicPr>
          <p:cNvPr id="87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2177144" y="5943600"/>
            <a:ext cx="5562600" cy="51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2100948" y="5093510"/>
            <a:ext cx="2743200" cy="51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i="1" dirty="0" smtClean="0"/>
              <a:t>phpcloud.com</a:t>
            </a:r>
            <a:endParaRPr lang="en-US" i="1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2100949" y="2655110"/>
            <a:ext cx="2743200" cy="28194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400" b="1" smtClean="0">
              <a:solidFill>
                <a:srgbClr val="597181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 rot="5400000">
            <a:off x="3234491" y="1135949"/>
            <a:ext cx="479778" cy="2754491"/>
          </a:xfrm>
          <a:prstGeom prst="rect">
            <a:avLst/>
          </a:prstGeom>
          <a:solidFill>
            <a:srgbClr val="4C9F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1" name="Rectangle 30"/>
          <p:cNvSpPr/>
          <p:nvPr/>
        </p:nvSpPr>
        <p:spPr>
          <a:xfrm>
            <a:off x="2958899" y="2345328"/>
            <a:ext cx="1828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/>
              <a:t>Developer Cloud</a:t>
            </a:r>
            <a:endParaRPr lang="en-US" sz="1600" b="1" dirty="0"/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4920348" y="5093510"/>
            <a:ext cx="2819397" cy="51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ounded Rectangle 38"/>
          <p:cNvSpPr/>
          <p:nvPr/>
        </p:nvSpPr>
        <p:spPr bwMode="auto">
          <a:xfrm>
            <a:off x="4931923" y="2286000"/>
            <a:ext cx="2807822" cy="31885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400" b="1" smtClean="0">
              <a:solidFill>
                <a:srgbClr val="59718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96548" y="2791361"/>
            <a:ext cx="2047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19063" fontAlgn="base"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  <a:latin typeface="Trebuchet MS"/>
                <a:cs typeface="Arial"/>
              </a:rPr>
              <a:t>Amazon Web Services</a:t>
            </a:r>
          </a:p>
          <a:p>
            <a:pPr indent="-119063" fontAlgn="base"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  <a:latin typeface="Trebuchet MS"/>
                <a:cs typeface="Arial"/>
              </a:rPr>
              <a:t>IBM </a:t>
            </a:r>
            <a:r>
              <a:rPr lang="en-US" sz="1400" dirty="0">
                <a:solidFill>
                  <a:srgbClr val="2D3741"/>
                </a:solidFill>
                <a:latin typeface="Trebuchet MS"/>
                <a:cs typeface="Arial"/>
              </a:rPr>
              <a:t>SmartCloud</a:t>
            </a:r>
          </a:p>
          <a:p>
            <a:pPr indent="-119063" fontAlgn="base"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  <a:latin typeface="Trebuchet MS"/>
                <a:cs typeface="Arial"/>
              </a:rPr>
              <a:t>RightScale</a:t>
            </a:r>
            <a:endParaRPr lang="en-US" sz="1400" dirty="0">
              <a:solidFill>
                <a:srgbClr val="2D3741"/>
              </a:solidFill>
              <a:latin typeface="Trebuchet MS"/>
              <a:cs typeface="Arial"/>
            </a:endParaRPr>
          </a:p>
          <a:p>
            <a:pPr indent="-119063" fontAlgn="base"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  <a:latin typeface="Trebuchet MS"/>
                <a:cs typeface="Arial"/>
              </a:rPr>
              <a:t>Rackspace</a:t>
            </a:r>
          </a:p>
          <a:p>
            <a:pPr indent="-119063" fontAlgn="base"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  <a:latin typeface="Trebuchet MS"/>
                <a:cs typeface="Arial"/>
              </a:rPr>
              <a:t>Private Cloud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996545" y="4179110"/>
            <a:ext cx="1224586" cy="619124"/>
            <a:chOff x="152400" y="1362075"/>
            <a:chExt cx="1828800" cy="924601"/>
          </a:xfrm>
        </p:grpSpPr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lum bright="40000"/>
            </a:blip>
            <a:srcRect/>
            <a:stretch>
              <a:fillRect/>
            </a:stretch>
          </p:blipFill>
          <p:spPr bwMode="ltGray">
            <a:xfrm>
              <a:off x="152400" y="1494161"/>
              <a:ext cx="1828800" cy="792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250825" y="1362075"/>
              <a:ext cx="1631950" cy="79251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BEBEBE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/>
              <a:endParaRPr lang="he-IL" baseline="0">
                <a:latin typeface="Century Gothic" pitchFamily="34" charset="0"/>
              </a:endParaRPr>
            </a:p>
          </p:txBody>
        </p:sp>
      </p:grp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31" y="4331509"/>
            <a:ext cx="663318" cy="27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5029200" y="2362200"/>
            <a:ext cx="2603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Production Cloud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215745" y="4179110"/>
            <a:ext cx="1224586" cy="619124"/>
            <a:chOff x="2052015" y="4296928"/>
            <a:chExt cx="1224586" cy="619124"/>
          </a:xfrm>
        </p:grpSpPr>
        <p:grpSp>
          <p:nvGrpSpPr>
            <p:cNvPr id="60" name="Group 59"/>
            <p:cNvGrpSpPr/>
            <p:nvPr/>
          </p:nvGrpSpPr>
          <p:grpSpPr>
            <a:xfrm>
              <a:off x="2052015" y="4296928"/>
              <a:ext cx="1224586" cy="619124"/>
              <a:chOff x="152400" y="1362075"/>
              <a:chExt cx="1828800" cy="924601"/>
            </a:xfrm>
          </p:grpSpPr>
          <p:pic>
            <p:nvPicPr>
              <p:cNvPr id="61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40000"/>
              </a:blip>
              <a:srcRect/>
              <a:stretch>
                <a:fillRect/>
              </a:stretch>
            </p:blipFill>
            <p:spPr bwMode="ltGray">
              <a:xfrm>
                <a:off x="152400" y="1494161"/>
                <a:ext cx="1828800" cy="792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12"/>
              <p:cNvSpPr>
                <a:spLocks noChangeArrowheads="1"/>
              </p:cNvSpPr>
              <p:nvPr/>
            </p:nvSpPr>
            <p:spPr bwMode="auto">
              <a:xfrm>
                <a:off x="250825" y="1362075"/>
                <a:ext cx="1631950" cy="79251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BEBEBE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rtl="0"/>
                <a:endParaRPr lang="he-IL" baseline="0">
                  <a:latin typeface="Century Gothic" pitchFamily="34" charset="0"/>
                </a:endParaRPr>
              </a:p>
            </p:txBody>
          </p:sp>
        </p:grpSp>
        <p:pic>
          <p:nvPicPr>
            <p:cNvPr id="63" name="Picture 11" descr="rightscale_logo.gif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21089" y="4493525"/>
              <a:ext cx="914400" cy="113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/>
          <p:nvPr/>
        </p:nvGrpSpPr>
        <p:grpSpPr>
          <a:xfrm>
            <a:off x="4996545" y="4783066"/>
            <a:ext cx="1224586" cy="619124"/>
            <a:chOff x="152400" y="1362075"/>
            <a:chExt cx="1828800" cy="924601"/>
          </a:xfrm>
        </p:grpSpPr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lum bright="40000"/>
            </a:blip>
            <a:srcRect/>
            <a:stretch>
              <a:fillRect/>
            </a:stretch>
          </p:blipFill>
          <p:spPr bwMode="ltGray">
            <a:xfrm>
              <a:off x="152400" y="1494161"/>
              <a:ext cx="1828800" cy="792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250825" y="1362075"/>
              <a:ext cx="1631950" cy="79251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BEBEBE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/>
              <a:endParaRPr lang="he-IL" baseline="0">
                <a:latin typeface="Century Gothic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232678" y="4783066"/>
            <a:ext cx="1224586" cy="619124"/>
            <a:chOff x="152400" y="1362075"/>
            <a:chExt cx="1828800" cy="924601"/>
          </a:xfrm>
        </p:grpSpPr>
        <p:pic>
          <p:nvPicPr>
            <p:cNvPr id="7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lum bright="40000"/>
            </a:blip>
            <a:srcRect/>
            <a:stretch>
              <a:fillRect/>
            </a:stretch>
          </p:blipFill>
          <p:spPr bwMode="ltGray">
            <a:xfrm>
              <a:off x="152400" y="1494161"/>
              <a:ext cx="1828800" cy="792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Rectangle 12"/>
            <p:cNvSpPr>
              <a:spLocks noChangeArrowheads="1"/>
            </p:cNvSpPr>
            <p:nvPr/>
          </p:nvSpPr>
          <p:spPr bwMode="auto">
            <a:xfrm>
              <a:off x="250825" y="1362075"/>
              <a:ext cx="1631950" cy="79251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BEBEBE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/>
              <a:endParaRPr lang="he-IL" baseline="0">
                <a:latin typeface="Century Gothic" pitchFamily="34" charset="0"/>
              </a:endParaRPr>
            </a:p>
          </p:txBody>
        </p:sp>
      </p:grp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6" y="4864910"/>
            <a:ext cx="838200" cy="33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Left-Right Arrow 79"/>
          <p:cNvSpPr/>
          <p:nvPr/>
        </p:nvSpPr>
        <p:spPr>
          <a:xfrm>
            <a:off x="7772400" y="3802286"/>
            <a:ext cx="304800" cy="152400"/>
          </a:xfrm>
          <a:prstGeom prst="leftRightArrow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srgbClr val="2D3741"/>
              </a:solidFill>
              <a:latin typeface="Trebuchet MS"/>
              <a:cs typeface="Arial"/>
            </a:endParaRPr>
          </a:p>
        </p:txBody>
      </p:sp>
      <p:sp>
        <p:nvSpPr>
          <p:cNvPr id="81" name="Left-Right Arrow 80"/>
          <p:cNvSpPr/>
          <p:nvPr/>
        </p:nvSpPr>
        <p:spPr>
          <a:xfrm>
            <a:off x="7772400" y="3312291"/>
            <a:ext cx="304800" cy="152400"/>
          </a:xfrm>
          <a:prstGeom prst="leftRightArrow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srgbClr val="2D3741"/>
              </a:solidFill>
              <a:latin typeface="Trebuchet MS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 bwMode="auto">
          <a:xfrm rot="5400000">
            <a:off x="4577443" y="3127834"/>
            <a:ext cx="685801" cy="5638800"/>
          </a:xfrm>
          <a:prstGeom prst="rect">
            <a:avLst/>
          </a:prstGeom>
          <a:solidFill>
            <a:srgbClr val="4C9FD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400" b="1" smtClean="0">
              <a:solidFill>
                <a:srgbClr val="59718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142714" y="5623440"/>
            <a:ext cx="5444630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300"/>
              </a:spcAft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          </a:t>
            </a:r>
            <a:r>
              <a:rPr lang="en-US" sz="1600" b="1" dirty="0" smtClean="0"/>
              <a:t>Application Fabric</a:t>
            </a:r>
          </a:p>
          <a:p>
            <a:pPr algn="ctr" fontAlgn="base">
              <a:spcBef>
                <a:spcPct val="0"/>
              </a:spcBef>
              <a:spcAft>
                <a:spcPts val="300"/>
              </a:spcAft>
            </a:pPr>
            <a:r>
              <a:rPr lang="en-US" sz="1400" dirty="0" smtClean="0">
                <a:solidFill>
                  <a:schemeClr val="bg1"/>
                </a:solidFill>
              </a:rPr>
              <a:t>(powered by Zend Server)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0" name="Left-Right Arrow 89"/>
          <p:cNvSpPr/>
          <p:nvPr/>
        </p:nvSpPr>
        <p:spPr>
          <a:xfrm>
            <a:off x="1753811" y="3802286"/>
            <a:ext cx="304800" cy="152400"/>
          </a:xfrm>
          <a:prstGeom prst="leftRightArrow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srgbClr val="2D3741"/>
              </a:solidFill>
              <a:latin typeface="Trebuchet MS"/>
              <a:cs typeface="Arial"/>
            </a:endParaRPr>
          </a:p>
        </p:txBody>
      </p:sp>
      <p:sp>
        <p:nvSpPr>
          <p:cNvPr id="91" name="Left-Right Arrow 90"/>
          <p:cNvSpPr/>
          <p:nvPr/>
        </p:nvSpPr>
        <p:spPr>
          <a:xfrm>
            <a:off x="1753811" y="3312291"/>
            <a:ext cx="304800" cy="152400"/>
          </a:xfrm>
          <a:prstGeom prst="leftRightArrow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 smtClean="0">
              <a:solidFill>
                <a:srgbClr val="2D3741"/>
              </a:solidFill>
              <a:latin typeface="Trebuchet MS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607" y="3505200"/>
            <a:ext cx="1963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Eclipse PDT</a:t>
            </a:r>
          </a:p>
          <a:p>
            <a:pPr marL="285750" indent="-285750" fontAlgn="base">
              <a:spcBef>
                <a:spcPts val="1000"/>
              </a:spcBef>
              <a:spcAft>
                <a:spcPts val="500"/>
              </a:spcAft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CLI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8" name="Picture 57" descr="phpcloud.com-logo-pp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9000" y="1587505"/>
            <a:ext cx="2624333" cy="428462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8077198" y="5114475"/>
            <a:ext cx="838200" cy="311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Rectangle 77"/>
          <p:cNvSpPr/>
          <p:nvPr/>
        </p:nvSpPr>
        <p:spPr bwMode="auto">
          <a:xfrm>
            <a:off x="8142514" y="2251533"/>
            <a:ext cx="708378" cy="307475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400" b="1" smtClean="0">
              <a:solidFill>
                <a:srgbClr val="59718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16200000">
            <a:off x="7244596" y="3570072"/>
            <a:ext cx="247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300" dirty="0" smtClean="0">
                <a:solidFill>
                  <a:schemeClr val="tx2">
                    <a:lumMod val="75000"/>
                  </a:schemeClr>
                </a:solidFill>
              </a:rPr>
              <a:t>Automation</a:t>
            </a:r>
            <a:endParaRPr lang="en-US" sz="1600" b="1" spc="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5" name="Picture 84" descr="zend-logo-without-mark-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1454" y="2403449"/>
            <a:ext cx="618066" cy="189703"/>
          </a:xfrm>
          <a:prstGeom prst="rect">
            <a:avLst/>
          </a:prstGeom>
        </p:spPr>
      </p:pic>
      <p:pic>
        <p:nvPicPr>
          <p:cNvPr id="94" name="Picture 93" descr="zend-logo-without-mark-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4944" y="5690934"/>
            <a:ext cx="618066" cy="189703"/>
          </a:xfrm>
          <a:prstGeom prst="rect">
            <a:avLst/>
          </a:prstGeom>
        </p:spPr>
      </p:pic>
      <p:pic>
        <p:nvPicPr>
          <p:cNvPr id="52" name="Picture 51" descr="zend-studio-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915" y="3115342"/>
            <a:ext cx="1436916" cy="35719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381000" y="3505200"/>
            <a:ext cx="1219200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81000" y="3962400"/>
            <a:ext cx="1219200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1000" y="4419600"/>
            <a:ext cx="1219200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81000" y="3048000"/>
            <a:ext cx="1219200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83629" y="2743200"/>
            <a:ext cx="2460171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111828" y="2743201"/>
            <a:ext cx="2743200" cy="2666999"/>
          </a:xfrm>
          <a:prstGeom prst="rect">
            <a:avLst/>
          </a:prstGeom>
          <a:gradFill>
            <a:gsLst>
              <a:gs pos="8000">
                <a:srgbClr val="9BCDD7">
                  <a:alpha val="50000"/>
                </a:srgbClr>
              </a:gs>
              <a:gs pos="64000">
                <a:schemeClr val="bg1">
                  <a:alpha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indent="-285750"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53348" y="2807510"/>
            <a:ext cx="1963531" cy="173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</a:rPr>
              <a:t>Self-serve</a:t>
            </a:r>
          </a:p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</a:rPr>
              <a:t>Integrated</a:t>
            </a:r>
          </a:p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</a:rPr>
              <a:t>Consistent</a:t>
            </a:r>
          </a:p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</a:rPr>
              <a:t>Productive</a:t>
            </a:r>
          </a:p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D3741"/>
                </a:solidFill>
              </a:rPr>
              <a:t>Collaborative</a:t>
            </a:r>
          </a:p>
          <a:p>
            <a:pPr marL="119063" indent="-119063" fontAlgn="base">
              <a:lnSpc>
                <a:spcPts val="2000"/>
              </a:lnSpc>
              <a:spcBef>
                <a:spcPct val="0"/>
              </a:spcBef>
              <a:spcAft>
                <a:spcPts val="200"/>
              </a:spcAft>
              <a:buClr>
                <a:srgbClr val="4F81BD"/>
              </a:buClr>
              <a:buFont typeface="Arial" pitchFamily="34" charset="0"/>
              <a:buChar char="•"/>
            </a:pPr>
            <a:endParaRPr lang="en-US" sz="1400" dirty="0">
              <a:solidFill>
                <a:srgbClr val="2D3741"/>
              </a:solidFill>
            </a:endParaRPr>
          </a:p>
        </p:txBody>
      </p:sp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10" cstate="print"/>
          <a:srcRect l="14268" t="8333" r="73218" b="81250"/>
          <a:stretch>
            <a:fillRect/>
          </a:stretch>
        </p:blipFill>
        <p:spPr bwMode="auto">
          <a:xfrm>
            <a:off x="5105400" y="4800600"/>
            <a:ext cx="9906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31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http://4.bp.blogspot.com/_8j3JJ3BuHgc/TRq6xuiw9RI/AAAAAAAAASU/oAEroftQYkM/s1600/thumbs-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3494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livebinders.files.wordpress.com/2010/10/collaboration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69" y="4149080"/>
            <a:ext cx="1632478" cy="12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alistapart.com/d/modern-debugging-tips-and-tricks/debugg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1" y="3356992"/>
            <a:ext cx="220099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Zend Developer Cloud:</a:t>
            </a:r>
            <a:br>
              <a:rPr lang="en-US" dirty="0"/>
            </a:br>
            <a:r>
              <a:rPr lang="en-US" dirty="0"/>
              <a:t>Redefining Web Development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680" y="1340768"/>
            <a:ext cx="6480720" cy="478539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Instant </a:t>
            </a:r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Spin-up Development </a:t>
            </a:r>
            <a:r>
              <a:rPr lang="en-US" dirty="0"/>
              <a:t>sandbox within </a:t>
            </a:r>
            <a:r>
              <a:rPr lang="en-US" dirty="0" smtClean="0"/>
              <a:t>seconds</a:t>
            </a:r>
            <a:endParaRPr lang="en-US" dirty="0"/>
          </a:p>
          <a:p>
            <a:r>
              <a:rPr lang="en-US" dirty="0"/>
              <a:t>High </a:t>
            </a:r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IDE and CLI integration</a:t>
            </a:r>
          </a:p>
          <a:p>
            <a:r>
              <a:rPr lang="en-US" dirty="0"/>
              <a:t>Powerful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Code </a:t>
            </a:r>
            <a:r>
              <a:rPr lang="en-US" dirty="0"/>
              <a:t>traces, debugging, alerts</a:t>
            </a:r>
          </a:p>
          <a:p>
            <a:r>
              <a:rPr lang="en-US" dirty="0"/>
              <a:t>Collaboration with peers and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Clone </a:t>
            </a:r>
            <a:r>
              <a:rPr lang="en-US" dirty="0"/>
              <a:t>a </a:t>
            </a:r>
            <a:r>
              <a:rPr lang="en-US" dirty="0" smtClean="0"/>
              <a:t>full </a:t>
            </a:r>
            <a:r>
              <a:rPr lang="en-US" dirty="0"/>
              <a:t>stack</a:t>
            </a:r>
          </a:p>
          <a:p>
            <a:r>
              <a:rPr lang="en-US" dirty="0"/>
              <a:t>Deployment with </a:t>
            </a:r>
            <a:r>
              <a:rPr lang="en-US" dirty="0" smtClean="0"/>
              <a:t>confidence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production-ready packages</a:t>
            </a:r>
          </a:p>
        </p:txBody>
      </p:sp>
      <p:pic>
        <p:nvPicPr>
          <p:cNvPr id="2056" name="Picture 8" descr="http://brandonbuttars.com/wp-content/uploads/2011/02/no-time-48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801878" cy="8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static.zend.com/topics/product-banners-Studio-9-0-BETA-760x116px-E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5400" r="45043" b="13337"/>
          <a:stretch/>
        </p:blipFill>
        <p:spPr bwMode="auto">
          <a:xfrm rot="862302">
            <a:off x="5839285" y="2638273"/>
            <a:ext cx="2985013" cy="7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hp-super-her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7645" y="152400"/>
            <a:ext cx="1508377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sz="4000" dirty="0" smtClean="0"/>
              <a:t>hpcloud.com demo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Zend Application Fabric:</a:t>
            </a:r>
            <a:br>
              <a:rPr lang="en-US" dirty="0"/>
            </a:br>
            <a:r>
              <a:rPr lang="en-US" dirty="0"/>
              <a:t>Fast. Elastic. Dependable.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754063" y="4071248"/>
            <a:ext cx="7942262" cy="1219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744538" y="2968848"/>
            <a:ext cx="7942262" cy="113506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763588" y="1752600"/>
            <a:ext cx="7942262" cy="11874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11188" y="1752600"/>
            <a:ext cx="8094662" cy="1187450"/>
          </a:xfrm>
          <a:prstGeom prst="rect">
            <a:avLst/>
          </a:prstGeom>
          <a:solidFill>
            <a:srgbClr val="597181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marL="182563" indent="-182563" algn="ctr" rtl="0" eaLnBrk="0" hangingPunct="0">
              <a:lnSpc>
                <a:spcPct val="90000"/>
              </a:lnSpc>
              <a:buClr>
                <a:srgbClr val="78AA23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11188" y="2944353"/>
            <a:ext cx="8094662" cy="1187451"/>
          </a:xfrm>
          <a:prstGeom prst="rect">
            <a:avLst/>
          </a:prstGeom>
          <a:solidFill>
            <a:srgbClr val="69A523">
              <a:alpha val="50196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180000" rtlCol="1" anchor="ctr"/>
          <a:lstStyle/>
          <a:p>
            <a:pPr algn="ctr" rtl="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11188" y="4125686"/>
            <a:ext cx="8094662" cy="1161288"/>
          </a:xfrm>
          <a:prstGeom prst="rect">
            <a:avLst/>
          </a:prstGeom>
          <a:solidFill>
            <a:srgbClr val="0071A0">
              <a:alpha val="50196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algn="ctr" rtl="0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 pitchFamily="34" charset="0"/>
            </a:endParaRP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500063" y="4127717"/>
            <a:ext cx="2090737" cy="1206283"/>
          </a:xfrm>
          <a:prstGeom prst="rect">
            <a:avLst/>
          </a:prstGeom>
          <a:solidFill>
            <a:srgbClr val="0071A0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r>
              <a:rPr lang="en-US" dirty="0" smtClean="0">
                <a:solidFill>
                  <a:srgbClr val="FFFFFF"/>
                </a:solidFill>
              </a:rPr>
              <a:t>Dependable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500063" y="1752600"/>
            <a:ext cx="2090737" cy="1187450"/>
          </a:xfrm>
          <a:prstGeom prst="rect">
            <a:avLst/>
          </a:prstGeom>
          <a:solidFill>
            <a:srgbClr val="597181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r>
              <a:rPr lang="en-US" sz="2000" dirty="0" smtClean="0">
                <a:solidFill>
                  <a:srgbClr val="FFFFFF"/>
                </a:solidFill>
              </a:rPr>
              <a:t>Elastic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500063" y="2944353"/>
            <a:ext cx="2090737" cy="1187451"/>
          </a:xfrm>
          <a:prstGeom prst="rect">
            <a:avLst/>
          </a:prstGeom>
          <a:solidFill>
            <a:srgbClr val="69A523"/>
          </a:solidFill>
          <a:ln w="127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pPr eaLnBrk="0" hangingPunct="0">
              <a:spcBef>
                <a:spcPct val="20000"/>
              </a:spcBef>
              <a:buClr>
                <a:srgbClr val="64B405"/>
              </a:buClr>
              <a:buSzPct val="120000"/>
            </a:pPr>
            <a:r>
              <a:rPr lang="en-US" dirty="0" smtClean="0">
                <a:solidFill>
                  <a:srgbClr val="FFFFFF"/>
                </a:solidFill>
              </a:rPr>
              <a:t>Fast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9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3505200" y="2255372"/>
            <a:ext cx="19812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ounded Rectangle 54"/>
          <p:cNvSpPr/>
          <p:nvPr/>
        </p:nvSpPr>
        <p:spPr>
          <a:xfrm>
            <a:off x="3505200" y="1981200"/>
            <a:ext cx="1981200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Auto-scaling</a:t>
            </a:r>
            <a:endParaRPr lang="en-US" sz="1400" b="1" dirty="0">
              <a:solidFill>
                <a:srgbClr val="597181"/>
              </a:solidFill>
            </a:endParaRPr>
          </a:p>
        </p:txBody>
      </p:sp>
      <p:pic>
        <p:nvPicPr>
          <p:cNvPr id="70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6112915" y="2255372"/>
            <a:ext cx="1752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ounded Rectangle 55"/>
          <p:cNvSpPr/>
          <p:nvPr/>
        </p:nvSpPr>
        <p:spPr>
          <a:xfrm>
            <a:off x="6096000" y="1996966"/>
            <a:ext cx="1693315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Automated App</a:t>
            </a:r>
          </a:p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Deployment</a:t>
            </a:r>
            <a:endParaRPr lang="en-US" sz="1400" b="1" dirty="0">
              <a:solidFill>
                <a:srgbClr val="597181"/>
              </a:solidFill>
            </a:endParaRPr>
          </a:p>
        </p:txBody>
      </p:sp>
      <p:pic>
        <p:nvPicPr>
          <p:cNvPr id="71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6847114" y="3463686"/>
            <a:ext cx="1752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4898571" y="3463686"/>
            <a:ext cx="1752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2667000" y="3463686"/>
            <a:ext cx="1752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Rounded Rectangle 58"/>
          <p:cNvSpPr/>
          <p:nvPr/>
        </p:nvSpPr>
        <p:spPr>
          <a:xfrm>
            <a:off x="2699657" y="3177999"/>
            <a:ext cx="1964121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Application Performance Mgmt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92542" y="3177999"/>
            <a:ext cx="1718606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Caching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814457" y="3177999"/>
            <a:ext cx="1718606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Job Queue</a:t>
            </a:r>
            <a:endParaRPr lang="en-US" sz="1400" b="1" dirty="0">
              <a:solidFill>
                <a:srgbClr val="597181"/>
              </a:solidFill>
            </a:endParaRPr>
          </a:p>
        </p:txBody>
      </p:sp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7696200" y="4682886"/>
            <a:ext cx="990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6542314" y="4682886"/>
            <a:ext cx="9906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5181600" y="4682886"/>
            <a:ext cx="12954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3886200" y="4682886"/>
            <a:ext cx="12954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1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ltGray">
          <a:xfrm>
            <a:off x="2612571" y="4682886"/>
            <a:ext cx="1295400" cy="53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ounded Rectangle 61"/>
          <p:cNvSpPr/>
          <p:nvPr/>
        </p:nvSpPr>
        <p:spPr>
          <a:xfrm>
            <a:off x="2667000" y="4386932"/>
            <a:ext cx="1170965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High Availability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886200" y="4386932"/>
            <a:ext cx="1175845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Monitoring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105400" y="4386932"/>
            <a:ext cx="1404256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Code Tracing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553670" y="4386932"/>
            <a:ext cx="946588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Support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543800" y="4386932"/>
            <a:ext cx="1116067" cy="64993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3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defRPr/>
            </a:pPr>
            <a:r>
              <a:rPr lang="en-US" sz="1400" b="1" dirty="0" smtClean="0">
                <a:solidFill>
                  <a:srgbClr val="597181"/>
                </a:solidFill>
              </a:rPr>
              <a:t>Hot Fixes</a:t>
            </a:r>
            <a:endParaRPr lang="en-US" sz="1400" b="1" dirty="0">
              <a:solidFill>
                <a:srgbClr val="597181"/>
              </a:solidFill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15938" y="5257800"/>
            <a:ext cx="8170862" cy="116128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44000" tIns="0" rtlCol="1" anchor="ctr"/>
          <a:lstStyle/>
          <a:p>
            <a:pPr algn="ctr" rtl="0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05"/>
              </a:buClr>
              <a:buSzPct val="120000"/>
              <a:defRPr/>
            </a:pPr>
            <a:endParaRPr lang="en-US" sz="2000" kern="0" dirty="0">
              <a:solidFill>
                <a:srgbClr val="FFFFFF"/>
              </a:solidFill>
              <a:latin typeface="+mn-lt"/>
              <a:cs typeface="Arial" pitchFamily="34" charset="0"/>
            </a:endParaRP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1676400" y="5410200"/>
            <a:ext cx="1828800" cy="882651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lIns="360000" tIns="46800" anchor="ctr"/>
          <a:lstStyle/>
          <a:p>
            <a:pPr algn="ctr"/>
            <a:r>
              <a:rPr lang="en-US" b="1" dirty="0" smtClean="0"/>
              <a:t>Run on any cloud</a:t>
            </a:r>
            <a:endParaRPr lang="en-US" b="1" dirty="0"/>
          </a:p>
        </p:txBody>
      </p:sp>
      <p:grpSp>
        <p:nvGrpSpPr>
          <p:cNvPr id="3" name="Group 67"/>
          <p:cNvGrpSpPr/>
          <p:nvPr/>
        </p:nvGrpSpPr>
        <p:grpSpPr>
          <a:xfrm>
            <a:off x="3581400" y="5596618"/>
            <a:ext cx="4969821" cy="651782"/>
            <a:chOff x="680414" y="5867401"/>
            <a:chExt cx="4969821" cy="651782"/>
          </a:xfrm>
        </p:grpSpPr>
        <p:grpSp>
          <p:nvGrpSpPr>
            <p:cNvPr id="4" name="Group 21"/>
            <p:cNvGrpSpPr/>
            <p:nvPr/>
          </p:nvGrpSpPr>
          <p:grpSpPr>
            <a:xfrm>
              <a:off x="680414" y="5867402"/>
              <a:ext cx="1224586" cy="651781"/>
              <a:chOff x="152400" y="1362075"/>
              <a:chExt cx="1828800" cy="973370"/>
            </a:xfrm>
          </p:grpSpPr>
          <p:pic>
            <p:nvPicPr>
              <p:cNvPr id="23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40000"/>
              </a:blip>
              <a:srcRect/>
              <a:stretch>
                <a:fillRect/>
              </a:stretch>
            </p:blipFill>
            <p:spPr bwMode="ltGray">
              <a:xfrm>
                <a:off x="152400" y="1542930"/>
                <a:ext cx="1828800" cy="792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250825" y="1362075"/>
                <a:ext cx="1631950" cy="79251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BEBEBE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rtl="0"/>
                <a:endParaRPr lang="he-IL" baseline="0">
                  <a:latin typeface="Century Gothic" pitchFamily="34" charset="0"/>
                </a:endParaRPr>
              </a:p>
            </p:txBody>
          </p:sp>
        </p:grp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6019800"/>
              <a:ext cx="663318" cy="278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25"/>
            <p:cNvGrpSpPr/>
            <p:nvPr/>
          </p:nvGrpSpPr>
          <p:grpSpPr>
            <a:xfrm>
              <a:off x="1932272" y="5867402"/>
              <a:ext cx="1224586" cy="651781"/>
              <a:chOff x="2052015" y="4296929"/>
              <a:chExt cx="1224586" cy="651781"/>
            </a:xfrm>
          </p:grpSpPr>
          <p:grpSp>
            <p:nvGrpSpPr>
              <p:cNvPr id="6" name="Group 59"/>
              <p:cNvGrpSpPr/>
              <p:nvPr/>
            </p:nvGrpSpPr>
            <p:grpSpPr>
              <a:xfrm>
                <a:off x="2052015" y="4296929"/>
                <a:ext cx="1224586" cy="651781"/>
                <a:chOff x="152400" y="1362075"/>
                <a:chExt cx="1828800" cy="973370"/>
              </a:xfrm>
            </p:grpSpPr>
            <p:pic>
              <p:nvPicPr>
                <p:cNvPr id="29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40000"/>
                </a:blip>
                <a:srcRect/>
                <a:stretch>
                  <a:fillRect/>
                </a:stretch>
              </p:blipFill>
              <p:spPr bwMode="ltGray">
                <a:xfrm>
                  <a:off x="152400" y="1542930"/>
                  <a:ext cx="1828800" cy="792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0" name="Rectangle 12"/>
                <p:cNvSpPr>
                  <a:spLocks noChangeArrowheads="1"/>
                </p:cNvSpPr>
                <p:nvPr/>
              </p:nvSpPr>
              <p:spPr bwMode="auto">
                <a:xfrm>
                  <a:off x="250825" y="1362075"/>
                  <a:ext cx="1631950" cy="792515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rgbClr val="BEBEBE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/>
                  <a:endParaRPr lang="he-IL" baseline="0">
                    <a:latin typeface="Century Gothic" pitchFamily="34" charset="0"/>
                  </a:endParaRPr>
                </a:p>
              </p:txBody>
            </p:sp>
          </p:grpSp>
          <p:pic>
            <p:nvPicPr>
              <p:cNvPr id="28" name="Picture 11" descr="rightscale_logo.gif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21089" y="4493525"/>
                <a:ext cx="914400" cy="113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30"/>
            <p:cNvGrpSpPr/>
            <p:nvPr/>
          </p:nvGrpSpPr>
          <p:grpSpPr>
            <a:xfrm>
              <a:off x="3189516" y="5867401"/>
              <a:ext cx="1224586" cy="651781"/>
              <a:chOff x="152400" y="1362075"/>
              <a:chExt cx="1828800" cy="973370"/>
            </a:xfrm>
          </p:grpSpPr>
          <p:pic>
            <p:nvPicPr>
              <p:cNvPr id="32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40000"/>
              </a:blip>
              <a:srcRect/>
              <a:stretch>
                <a:fillRect/>
              </a:stretch>
            </p:blipFill>
            <p:spPr bwMode="ltGray">
              <a:xfrm>
                <a:off x="152400" y="1542930"/>
                <a:ext cx="1828800" cy="792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Rectangle 12"/>
              <p:cNvSpPr>
                <a:spLocks noChangeArrowheads="1"/>
              </p:cNvSpPr>
              <p:nvPr/>
            </p:nvSpPr>
            <p:spPr bwMode="auto">
              <a:xfrm>
                <a:off x="250825" y="1362075"/>
                <a:ext cx="1631950" cy="79251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BEBEBE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rtl="0"/>
                <a:endParaRPr lang="he-IL" baseline="0">
                  <a:latin typeface="Century Gothic" pitchFamily="34" charset="0"/>
                </a:endParaRPr>
              </a:p>
            </p:txBody>
          </p:sp>
        </p:grpSp>
        <p:grpSp>
          <p:nvGrpSpPr>
            <p:cNvPr id="8" name="Group 33"/>
            <p:cNvGrpSpPr/>
            <p:nvPr/>
          </p:nvGrpSpPr>
          <p:grpSpPr>
            <a:xfrm>
              <a:off x="4425649" y="5867401"/>
              <a:ext cx="1224586" cy="651781"/>
              <a:chOff x="152400" y="1362075"/>
              <a:chExt cx="1828800" cy="973370"/>
            </a:xfrm>
          </p:grpSpPr>
          <p:pic>
            <p:nvPicPr>
              <p:cNvPr id="35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40000"/>
              </a:blip>
              <a:srcRect/>
              <a:stretch>
                <a:fillRect/>
              </a:stretch>
            </p:blipFill>
            <p:spPr bwMode="ltGray">
              <a:xfrm>
                <a:off x="152400" y="1542930"/>
                <a:ext cx="1828800" cy="792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Rectangle 12"/>
              <p:cNvSpPr>
                <a:spLocks noChangeArrowheads="1"/>
              </p:cNvSpPr>
              <p:nvPr/>
            </p:nvSpPr>
            <p:spPr bwMode="auto">
              <a:xfrm>
                <a:off x="250825" y="1362075"/>
                <a:ext cx="1631950" cy="79251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BEBEBE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rtl="0"/>
                <a:endParaRPr lang="he-IL" baseline="0">
                  <a:latin typeface="Century Gothic" pitchFamily="34" charset="0"/>
                </a:endParaRPr>
              </a:p>
            </p:txBody>
          </p:sp>
        </p:grp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317" y="5949244"/>
              <a:ext cx="838200" cy="336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7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76" b="34729"/>
            <a:stretch/>
          </p:blipFill>
          <p:spPr bwMode="auto">
            <a:xfrm>
              <a:off x="3341916" y="6025444"/>
              <a:ext cx="888744" cy="287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7" name="Picture 66" descr="cloud-ic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" y="5410200"/>
            <a:ext cx="1190893" cy="8343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90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2362200"/>
            <a:ext cx="5867400" cy="1524000"/>
          </a:xfrm>
        </p:spPr>
        <p:txBody>
          <a:bodyPr/>
          <a:lstStyle/>
          <a:p>
            <a:r>
              <a:rPr lang="en-US" sz="4000" dirty="0" smtClean="0"/>
              <a:t>A bit about me &amp; Zend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Cloud	</a:t>
            </a:r>
          </a:p>
          <a:p>
            <a:pPr lvl="0"/>
            <a:r>
              <a:rPr lang="en-US" sz="2400" dirty="0" err="1" smtClean="0"/>
              <a:t>Git</a:t>
            </a:r>
            <a:r>
              <a:rPr lang="en-US" sz="2400" dirty="0" smtClean="0"/>
              <a:t> &amp;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0"/>
            <a:r>
              <a:rPr lang="en-US" sz="2400" dirty="0" smtClean="0"/>
              <a:t>Easier debugging</a:t>
            </a:r>
          </a:p>
          <a:p>
            <a:pPr lvl="0"/>
            <a:r>
              <a:rPr lang="en-US" sz="2400" dirty="0" smtClean="0"/>
              <a:t>Application deployment</a:t>
            </a:r>
          </a:p>
          <a:p>
            <a:r>
              <a:rPr lang="en-US" dirty="0" smtClean="0"/>
              <a:t>Faster &amp; lighter weight</a:t>
            </a:r>
          </a:p>
          <a:p>
            <a:pPr lvl="0"/>
            <a:r>
              <a:rPr lang="en-US" sz="2400" dirty="0" smtClean="0"/>
              <a:t>Better HTML 5,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, CSS3</a:t>
            </a:r>
          </a:p>
          <a:p>
            <a:pPr lvl="0"/>
            <a:r>
              <a:rPr lang="en-US" sz="2400" dirty="0" smtClean="0"/>
              <a:t>Built on Eclipse 3.7 (Indigo)</a:t>
            </a:r>
          </a:p>
          <a:p>
            <a:pPr lvl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Zend Studio 9 Available:</a:t>
            </a:r>
            <a:br>
              <a:rPr lang="en-US" dirty="0" smtClean="0"/>
            </a:br>
            <a:r>
              <a:rPr lang="en-US" dirty="0" smtClean="0"/>
              <a:t>Faster. Better. Streamlined.</a:t>
            </a:r>
            <a:endParaRPr lang="en-US" dirty="0"/>
          </a:p>
        </p:txBody>
      </p:sp>
      <p:pic>
        <p:nvPicPr>
          <p:cNvPr id="2050" name="Picture 2" descr="C:\Ran\graphics\new-r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26" y="-19535"/>
            <a:ext cx="169703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554245" y="3505200"/>
            <a:ext cx="3579245" cy="2409650"/>
            <a:chOff x="4756402" y="4256558"/>
            <a:chExt cx="3579245" cy="2409650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4" cstate="print">
              <a:lum bright="40000"/>
            </a:blip>
            <a:srcRect/>
            <a:stretch>
              <a:fillRect/>
            </a:stretch>
          </p:blipFill>
          <p:spPr bwMode="ltGray">
            <a:xfrm>
              <a:off x="4756402" y="6152771"/>
              <a:ext cx="3579245" cy="51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Studio9-Eclipse-app-splash-screen-SAMPLE03-with-version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3179" y="4256558"/>
              <a:ext cx="3145693" cy="2135056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0938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7" descr="phpcloud-logo-white-bk-p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2209800"/>
            <a:ext cx="4495800" cy="777919"/>
          </a:xfrm>
          <a:prstGeom prst="rect">
            <a:avLst/>
          </a:prstGeom>
          <a:effectLst/>
        </p:spPr>
      </p:pic>
      <p:pic>
        <p:nvPicPr>
          <p:cNvPr id="9" name="Picture 8" descr="icons-graphics-phpclou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429000"/>
            <a:ext cx="9144000" cy="23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6000"/>
            <a:ext cx="9144000" cy="1066800"/>
          </a:xfrm>
        </p:spPr>
        <p:txBody>
          <a:bodyPr/>
          <a:lstStyle/>
          <a:p>
            <a:pPr algn="ctr"/>
            <a:r>
              <a:rPr lang="en-US" sz="6600" smtClean="0">
                <a:solidFill>
                  <a:srgbClr val="0786C5"/>
                </a:solidFill>
              </a:rPr>
              <a:t>Merci!</a:t>
            </a:r>
            <a:r>
              <a:rPr lang="en-US" sz="6600" dirty="0" smtClean="0">
                <a:solidFill>
                  <a:srgbClr val="0786C5"/>
                </a:solidFill>
              </a:rPr>
              <a:t/>
            </a:r>
            <a:br>
              <a:rPr lang="en-US" sz="6600" dirty="0" smtClean="0">
                <a:solidFill>
                  <a:srgbClr val="0786C5"/>
                </a:solidFill>
              </a:rPr>
            </a:br>
            <a:r>
              <a:rPr lang="en-US" sz="2800" dirty="0" smtClean="0">
                <a:solidFill>
                  <a:srgbClr val="0786C5"/>
                </a:solidFill>
                <a:hlinkClick r:id="rId3"/>
              </a:rPr>
              <a:t>zeev@zend.com</a:t>
            </a:r>
            <a:r>
              <a:rPr lang="en-US" sz="2800" dirty="0" smtClean="0">
                <a:solidFill>
                  <a:srgbClr val="0786C5"/>
                </a:solidFill>
              </a:rPr>
              <a:t/>
            </a:r>
            <a:br>
              <a:rPr lang="en-US" sz="2800" dirty="0" smtClean="0">
                <a:solidFill>
                  <a:srgbClr val="0786C5"/>
                </a:solidFill>
              </a:rPr>
            </a:br>
            <a:r>
              <a:rPr lang="en-US" sz="2800" dirty="0" smtClean="0">
                <a:solidFill>
                  <a:srgbClr val="0786C5"/>
                </a:solidFill>
              </a:rPr>
              <a:t>@</a:t>
            </a:r>
            <a:r>
              <a:rPr lang="en-US" sz="2800" dirty="0" err="1" smtClean="0">
                <a:solidFill>
                  <a:srgbClr val="0786C5"/>
                </a:solidFill>
              </a:rPr>
              <a:t>zeevs</a:t>
            </a:r>
            <a:endParaRPr lang="en-US" sz="6600" dirty="0">
              <a:solidFill>
                <a:srgbClr val="0786C5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Managed to graduate CS at the </a:t>
            </a:r>
            <a:r>
              <a:rPr lang="en-US" dirty="0" err="1" smtClean="0"/>
              <a:t>Technion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srael Institute of Technology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 children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Photography enthusiast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Early technological career – GW-BASIC apps, C++ CGIs, C&amp;C army systems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Co-creator of PHP, Co-founder &amp; CTO of Zend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1027" name="Picture 3" descr="C:\Incoming\Ella\DSC_179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504922"/>
            <a:ext cx="787400" cy="10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028" name="Picture 4" descr="D:\Pictures\Unsorted\2011\2011-03-25\DSC_4343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504922"/>
            <a:ext cx="779545" cy="104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Incoming\Wallpaper\IMG_5249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667000"/>
            <a:ext cx="1127919" cy="75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Zend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Co-founded by </a:t>
            </a:r>
            <a:r>
              <a:rPr lang="en-US" u="sng" dirty="0" smtClean="0"/>
              <a:t>Ze</a:t>
            </a:r>
            <a:r>
              <a:rPr lang="en-US" dirty="0" smtClean="0"/>
              <a:t>ev Suraski and A</a:t>
            </a:r>
            <a:r>
              <a:rPr lang="en-US" u="sng" dirty="0" smtClean="0"/>
              <a:t>nd</a:t>
            </a:r>
            <a:r>
              <a:rPr lang="en-US" dirty="0" smtClean="0"/>
              <a:t>i Gutmans, co-creators of PHP and the PHP runtime (Zend Engine)</a:t>
            </a:r>
          </a:p>
          <a:p>
            <a:r>
              <a:rPr lang="en-US" dirty="0" smtClean="0"/>
              <a:t>A software company selling into Enterprise &amp; SMB: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Contributor to Open Source projects - PHP, PDT and ZF</a:t>
            </a:r>
          </a:p>
          <a:p>
            <a:r>
              <a:rPr lang="en-US" dirty="0" smtClean="0"/>
              <a:t>Presence in Israel, US, Germany, France, Italy and Ireland</a:t>
            </a:r>
          </a:p>
          <a:p>
            <a:r>
              <a:rPr lang="en-US" dirty="0" smtClean="0"/>
              <a:t>Partnerships with IBM, Oracle, Adobe</a:t>
            </a:r>
            <a:r>
              <a:rPr lang="en-US" dirty="0"/>
              <a:t> </a:t>
            </a:r>
            <a:r>
              <a:rPr lang="en-US" dirty="0" smtClean="0"/>
              <a:t>&amp; more</a:t>
            </a:r>
          </a:p>
          <a:p>
            <a:r>
              <a:rPr lang="en-US" dirty="0" smtClean="0"/>
              <a:t>Venture backed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8" y="3024446"/>
            <a:ext cx="8041801" cy="7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A bit about PHP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 One Third of the Web Runs on PHP</a:t>
            </a:r>
          </a:p>
        </p:txBody>
      </p:sp>
      <p:pic>
        <p:nvPicPr>
          <p:cNvPr id="111618" name="Picture 10" descr="world-reflect-circl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371600"/>
            <a:ext cx="4598988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93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467600" y="6477000"/>
            <a:ext cx="1447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# </a:t>
            </a:r>
            <a:fld id="{21A135B5-7A8B-4049-8C04-19C01ADF5185}" type="slidenum">
              <a:rPr lang="en-US"/>
              <a:pPr/>
              <a:t>7</a:t>
            </a:fld>
            <a:endParaRPr lang="en-US"/>
          </a:p>
        </p:txBody>
      </p:sp>
      <p:pic>
        <p:nvPicPr>
          <p:cNvPr id="399362" name="Picture 2" descr="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56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045494" y="2819400"/>
            <a:ext cx="5269706" cy="1066800"/>
            <a:chOff x="2007088" y="2755900"/>
            <a:chExt cx="4762012" cy="1308100"/>
          </a:xfrm>
        </p:grpSpPr>
        <p:sp>
          <p:nvSpPr>
            <p:cNvPr id="7" name="Rectangle 6"/>
            <p:cNvSpPr/>
            <p:nvPr/>
          </p:nvSpPr>
          <p:spPr bwMode="auto">
            <a:xfrm>
              <a:off x="2108192" y="2755900"/>
              <a:ext cx="4660908" cy="1308100"/>
            </a:xfrm>
            <a:prstGeom prst="rect">
              <a:avLst/>
            </a:prstGeom>
            <a:solidFill>
              <a:schemeClr val="lt1">
                <a:alpha val="9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7088" y="2996952"/>
              <a:ext cx="4508500" cy="70788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>
              <a:spAutoFit/>
            </a:bodyPr>
            <a:lstStyle/>
            <a:p>
              <a:pPr algn="ctr" rtl="1">
                <a:defRPr/>
              </a:pPr>
              <a:r>
                <a:rPr lang="en-US" sz="3200" b="1" dirty="0">
                  <a:solidFill>
                    <a:srgbClr val="C80000"/>
                  </a:solidFill>
                </a:rPr>
                <a:t> </a:t>
              </a:r>
              <a:r>
                <a:rPr lang="en-US" sz="4000" b="1" dirty="0">
                  <a:solidFill>
                    <a:srgbClr val="C80000"/>
                  </a:solidFill>
                </a:rPr>
                <a:t>4+ </a:t>
              </a:r>
              <a:r>
                <a:rPr lang="en-US" sz="3200" b="1" dirty="0">
                  <a:solidFill>
                    <a:srgbClr val="C80000"/>
                  </a:solidFill>
                </a:rPr>
                <a:t>million developers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7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PHP Adoption Accelerates</a:t>
            </a:r>
          </a:p>
        </p:txBody>
      </p:sp>
      <p:sp>
        <p:nvSpPr>
          <p:cNvPr id="115714" name="Text Box 17"/>
          <p:cNvSpPr>
            <a:spLocks noGrp="1" noChangeArrowheads="1"/>
          </p:cNvSpPr>
          <p:nvPr>
            <p:ph idx="1"/>
          </p:nvPr>
        </p:nvSpPr>
        <p:spPr>
          <a:xfrm>
            <a:off x="5364163" y="2259013"/>
            <a:ext cx="3432175" cy="2112962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>
                <a:solidFill>
                  <a:srgbClr val="2D3741"/>
                </a:solidFill>
                <a:latin typeface="Calibri" pitchFamily="34" charset="0"/>
              </a:rPr>
              <a:t>   “Commercial and corporate IT developers will account for more than 2 million PHP community members—growing from 20% to 50% of the worldwide PHP developer population.”</a:t>
            </a:r>
          </a:p>
        </p:txBody>
      </p:sp>
      <p:pic>
        <p:nvPicPr>
          <p:cNvPr id="115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7" y="1690688"/>
            <a:ext cx="1438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/>
          <p:cNvSpPr/>
          <p:nvPr/>
        </p:nvSpPr>
        <p:spPr>
          <a:xfrm>
            <a:off x="729822" y="5214392"/>
            <a:ext cx="5930410" cy="233114"/>
          </a:xfrm>
          <a:prstGeom prst="rect">
            <a:avLst/>
          </a:prstGeom>
        </p:spPr>
        <p:txBody>
          <a:bodyPr wrap="square" lIns="91418" tIns="45710" rIns="91418" bIns="45710">
            <a:spAutoFit/>
          </a:bodyPr>
          <a:lstStyle/>
          <a:p>
            <a:pPr algn="l" rtl="1"/>
            <a:r>
              <a:rPr lang="en-US" sz="900" i="1" dirty="0"/>
              <a:t>Gartner Research Note: “PHP: Past, Present and Future”, Dec. 2nd, 2009</a:t>
            </a: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327199" y="1650159"/>
            <a:ext cx="122881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solidFill>
                  <a:srgbClr val="597181"/>
                </a:solidFill>
                <a:ea typeface="PMingLiU"/>
                <a:cs typeface="PMingLiU"/>
              </a:rPr>
              <a:t>PHP Developers</a:t>
            </a:r>
            <a:endParaRPr lang="en-US" sz="1200" b="1" dirty="0">
              <a:solidFill>
                <a:srgbClr val="597181"/>
              </a:solidFill>
            </a:endParaRPr>
          </a:p>
        </p:txBody>
      </p:sp>
      <p:cxnSp>
        <p:nvCxnSpPr>
          <p:cNvPr id="37" name="Straight Connector 12"/>
          <p:cNvCxnSpPr>
            <a:cxnSpLocks noChangeShapeType="1"/>
          </p:cNvCxnSpPr>
          <p:nvPr/>
        </p:nvCxnSpPr>
        <p:spPr bwMode="auto">
          <a:xfrm rot="5400000" flipH="1" flipV="1">
            <a:off x="-311146" y="3033995"/>
            <a:ext cx="2259549" cy="0"/>
          </a:xfrm>
          <a:prstGeom prst="line">
            <a:avLst/>
          </a:prstGeom>
          <a:noFill/>
          <a:ln w="9525" algn="ctr">
            <a:solidFill>
              <a:schemeClr val="tx1">
                <a:lumMod val="40000"/>
                <a:lumOff val="60000"/>
              </a:schemeClr>
            </a:solidFill>
            <a:round/>
            <a:headEnd/>
            <a:tailEnd/>
          </a:ln>
        </p:spPr>
      </p:cxn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1991600" y="4221185"/>
            <a:ext cx="539531" cy="18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ea typeface="PMingLiU"/>
                <a:cs typeface="PMingLiU"/>
              </a:rPr>
              <a:t>2009</a:t>
            </a:r>
            <a:endParaRPr lang="en-US" sz="1200" b="1" dirty="0"/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4156035" y="4239852"/>
            <a:ext cx="57850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ea typeface="PMingLiU"/>
                <a:cs typeface="PMingLiU"/>
              </a:rPr>
              <a:t>2013</a:t>
            </a:r>
            <a:endParaRPr lang="en-US" sz="1200" b="1" dirty="0"/>
          </a:p>
        </p:txBody>
      </p:sp>
      <p:sp>
        <p:nvSpPr>
          <p:cNvPr id="40" name="TextBox 23"/>
          <p:cNvSpPr txBox="1">
            <a:spLocks noChangeArrowheads="1"/>
          </p:cNvSpPr>
          <p:nvPr/>
        </p:nvSpPr>
        <p:spPr bwMode="auto">
          <a:xfrm>
            <a:off x="1120249" y="4853345"/>
            <a:ext cx="4670324" cy="26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10" rIns="91418" bIns="45710">
            <a:spAutoFit/>
          </a:bodyPr>
          <a:lstStyle/>
          <a:p>
            <a:pPr algn="l" rtl="1"/>
            <a:r>
              <a:rPr lang="en-US" altLang="zh-TW" sz="1100" b="1" dirty="0">
                <a:solidFill>
                  <a:srgbClr val="597181"/>
                </a:solidFill>
                <a:ea typeface="PMingLiU"/>
                <a:cs typeface="PMingLiU"/>
              </a:rPr>
              <a:t>Commercial and corporate IT developers</a:t>
            </a: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228732" y="2073431"/>
            <a:ext cx="53953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solidFill>
                  <a:srgbClr val="597181"/>
                </a:solidFill>
                <a:ea typeface="PMingLiU"/>
                <a:cs typeface="PMingLiU"/>
              </a:rPr>
              <a:t>5M</a:t>
            </a:r>
            <a:endParaRPr lang="en-US" sz="1200" b="1" dirty="0">
              <a:solidFill>
                <a:srgbClr val="597181"/>
              </a:solidFill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228732" y="2492007"/>
            <a:ext cx="53953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solidFill>
                  <a:srgbClr val="597181"/>
                </a:solidFill>
                <a:ea typeface="PMingLiU"/>
                <a:cs typeface="PMingLiU"/>
              </a:rPr>
              <a:t>4M</a:t>
            </a:r>
            <a:endParaRPr lang="en-US" sz="1200" b="1" dirty="0">
              <a:solidFill>
                <a:srgbClr val="597181"/>
              </a:solidFill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228732" y="2909312"/>
            <a:ext cx="53953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altLang="zh-TW" sz="1200" b="1" dirty="0">
                <a:solidFill>
                  <a:srgbClr val="597181"/>
                </a:solidFill>
                <a:ea typeface="PMingLiU"/>
                <a:cs typeface="PMingLiU"/>
              </a:rPr>
              <a:t>3M</a:t>
            </a:r>
            <a:endParaRPr lang="en-US" sz="1200" b="1" dirty="0">
              <a:solidFill>
                <a:srgbClr val="59718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893130" y="2577262"/>
            <a:ext cx="906043" cy="1611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7800000"/>
            </a:lightRig>
          </a:scene3d>
          <a:sp3d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901487" y="3914424"/>
            <a:ext cx="906043" cy="263993"/>
          </a:xfrm>
          <a:prstGeom prst="rect">
            <a:avLst/>
          </a:prstGeom>
          <a:gradFill flip="none" rotWithShape="1">
            <a:gsLst>
              <a:gs pos="0">
                <a:srgbClr val="649B21"/>
              </a:gs>
              <a:gs pos="39999">
                <a:srgbClr val="92D050"/>
              </a:gs>
              <a:gs pos="100000">
                <a:srgbClr val="69A523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106743" y="2173419"/>
            <a:ext cx="906057" cy="2015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098400" y="3169796"/>
            <a:ext cx="906057" cy="1008622"/>
          </a:xfrm>
          <a:prstGeom prst="rect">
            <a:avLst/>
          </a:prstGeom>
          <a:gradFill>
            <a:gsLst>
              <a:gs pos="0">
                <a:srgbClr val="649B21"/>
              </a:gs>
              <a:gs pos="39999">
                <a:srgbClr val="92D050"/>
              </a:gs>
              <a:gs pos="100000">
                <a:srgbClr val="69A523"/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228732" y="3327888"/>
            <a:ext cx="53953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sz="1200" b="1" dirty="0">
                <a:solidFill>
                  <a:srgbClr val="597181"/>
                </a:solidFill>
              </a:rPr>
              <a:t>2M</a:t>
            </a: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228732" y="3745191"/>
            <a:ext cx="53953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en-US" sz="1200" b="1" dirty="0">
                <a:solidFill>
                  <a:srgbClr val="597181"/>
                </a:solidFill>
              </a:rPr>
              <a:t>1M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840657" y="4873276"/>
            <a:ext cx="269992" cy="181238"/>
          </a:xfrm>
          <a:prstGeom prst="rect">
            <a:avLst/>
          </a:prstGeom>
          <a:gradFill>
            <a:gsLst>
              <a:gs pos="0">
                <a:srgbClr val="649B21"/>
              </a:gs>
              <a:gs pos="39999">
                <a:srgbClr val="92D050"/>
              </a:gs>
              <a:gs pos="100000">
                <a:srgbClr val="69A523"/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840657" y="4591573"/>
            <a:ext cx="295408" cy="17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18" tIns="45710" rIns="91418" bIns="45710"/>
          <a:lstStyle/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44"/>
          <p:cNvSpPr txBox="1">
            <a:spLocks noChangeArrowheads="1"/>
          </p:cNvSpPr>
          <p:nvPr/>
        </p:nvSpPr>
        <p:spPr bwMode="auto">
          <a:xfrm>
            <a:off x="1159226" y="4569630"/>
            <a:ext cx="4264958" cy="26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10" rIns="91418" bIns="45710">
            <a:spAutoFit/>
          </a:bodyPr>
          <a:lstStyle/>
          <a:p>
            <a:pPr algn="l" rtl="1"/>
            <a:r>
              <a:rPr lang="en-US" altLang="zh-TW" sz="1100" b="1" dirty="0">
                <a:solidFill>
                  <a:srgbClr val="597181"/>
                </a:solidFill>
                <a:ea typeface="PMingLiU"/>
                <a:cs typeface="PMingLiU"/>
              </a:rPr>
              <a:t>Non-commercial developers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21257" y="4159780"/>
            <a:ext cx="4686849" cy="0"/>
          </a:xfrm>
          <a:prstGeom prst="line">
            <a:avLst/>
          </a:prstGeom>
          <a:noFill/>
          <a:ln w="9525" algn="ctr">
            <a:solidFill>
              <a:schemeClr val="tx1">
                <a:lumMod val="40000"/>
                <a:lumOff val="60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4597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PHP’s Recipe for Success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4786314" y="4548424"/>
            <a:ext cx="3973285" cy="1170509"/>
          </a:xfrm>
          <a:prstGeom prst="ellipse">
            <a:avLst/>
          </a:prstGeom>
          <a:gradFill flip="none" rotWithShape="1">
            <a:gsLst>
              <a:gs pos="0">
                <a:srgbClr val="93A0AA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326571" y="4548424"/>
            <a:ext cx="3973285" cy="1170509"/>
          </a:xfrm>
          <a:prstGeom prst="ellipse">
            <a:avLst/>
          </a:prstGeom>
          <a:gradFill flip="none" rotWithShape="1">
            <a:gsLst>
              <a:gs pos="0">
                <a:srgbClr val="93A0AA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pic>
        <p:nvPicPr>
          <p:cNvPr id="120" name="Picture 12"/>
          <p:cNvPicPr>
            <a:picLocks noChangeAspect="1" noChangeArrowheads="1"/>
          </p:cNvPicPr>
          <p:nvPr/>
        </p:nvPicPr>
        <p:blipFill>
          <a:blip r:embed="rId3" cstate="print">
            <a:lum bright="34000"/>
          </a:blip>
          <a:srcRect/>
          <a:stretch>
            <a:fillRect/>
          </a:stretch>
        </p:blipFill>
        <p:spPr bwMode="ltGray">
          <a:xfrm>
            <a:off x="2188030" y="4810808"/>
            <a:ext cx="1610610" cy="14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120" descr="arrow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0170" y="3293157"/>
            <a:ext cx="1143003" cy="1560750"/>
          </a:xfrm>
          <a:prstGeom prst="rect">
            <a:avLst/>
          </a:prstGeom>
        </p:spPr>
      </p:pic>
      <p:sp>
        <p:nvSpPr>
          <p:cNvPr id="124" name="Content Placeholder 2"/>
          <p:cNvSpPr txBox="1">
            <a:spLocks/>
          </p:cNvSpPr>
          <p:nvPr/>
        </p:nvSpPr>
        <p:spPr bwMode="auto">
          <a:xfrm>
            <a:off x="6201993" y="3844851"/>
            <a:ext cx="2560352" cy="30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chemeClr val="hlink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Applications Ecosystem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5" name="Picture 124" descr="Magento_eCommercePFG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0352" y="5081018"/>
            <a:ext cx="1022561" cy="358100"/>
          </a:xfrm>
          <a:prstGeom prst="rect">
            <a:avLst/>
          </a:prstGeom>
        </p:spPr>
      </p:pic>
      <p:pic>
        <p:nvPicPr>
          <p:cNvPr id="128" name="Picture 127" descr="wordpres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8873" y="5049610"/>
            <a:ext cx="1117750" cy="297466"/>
          </a:xfrm>
          <a:prstGeom prst="rect">
            <a:avLst/>
          </a:prstGeom>
        </p:spPr>
      </p:pic>
      <p:pic>
        <p:nvPicPr>
          <p:cNvPr id="133" name="Picture 132" descr="SugarLogo_COS-tagline_CMYK_conv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8230" y="5468679"/>
            <a:ext cx="1156331" cy="170606"/>
          </a:xfrm>
          <a:prstGeom prst="rect">
            <a:avLst/>
          </a:prstGeom>
        </p:spPr>
      </p:pic>
      <p:pic>
        <p:nvPicPr>
          <p:cNvPr id="134" name="Picture 133" descr="joomla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6111" y="5685437"/>
            <a:ext cx="1012810" cy="198252"/>
          </a:xfrm>
          <a:prstGeom prst="rect">
            <a:avLst/>
          </a:prstGeom>
        </p:spPr>
      </p:pic>
      <p:sp>
        <p:nvSpPr>
          <p:cNvPr id="135" name="Content Placeholder 2"/>
          <p:cNvSpPr>
            <a:spLocks noGrp="1"/>
          </p:cNvSpPr>
          <p:nvPr>
            <p:ph idx="1"/>
          </p:nvPr>
        </p:nvSpPr>
        <p:spPr>
          <a:xfrm>
            <a:off x="931159" y="3844851"/>
            <a:ext cx="1958271" cy="297793"/>
          </a:xfrm>
        </p:spPr>
        <p:txBody>
          <a:bodyPr/>
          <a:lstStyle/>
          <a:p>
            <a:pPr algn="r">
              <a:buNone/>
            </a:pPr>
            <a:r>
              <a:rPr lang="en-US" sz="1400" dirty="0" smtClean="0"/>
              <a:t>Developer’s Affinity</a:t>
            </a:r>
            <a:endParaRPr lang="en-US" sz="1200" dirty="0" smtClean="0"/>
          </a:p>
        </p:txBody>
      </p:sp>
      <p:grpSp>
        <p:nvGrpSpPr>
          <p:cNvPr id="137" name="Group 136"/>
          <p:cNvGrpSpPr/>
          <p:nvPr/>
        </p:nvGrpSpPr>
        <p:grpSpPr>
          <a:xfrm>
            <a:off x="2980315" y="5033282"/>
            <a:ext cx="882740" cy="543831"/>
            <a:chOff x="834563" y="5106649"/>
            <a:chExt cx="569785" cy="351028"/>
          </a:xfrm>
        </p:grpSpPr>
        <p:pic>
          <p:nvPicPr>
            <p:cNvPr id="139" name="Picture 138" descr="computer.pn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4563" y="5106649"/>
              <a:ext cx="569785" cy="35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Freeform 139"/>
            <p:cNvSpPr/>
            <p:nvPr/>
          </p:nvSpPr>
          <p:spPr>
            <a:xfrm>
              <a:off x="1080452" y="5144428"/>
              <a:ext cx="285175" cy="201487"/>
            </a:xfrm>
            <a:custGeom>
              <a:avLst/>
              <a:gdLst>
                <a:gd name="connsiteX0" fmla="*/ 963038 w 963038"/>
                <a:gd name="connsiteY0" fmla="*/ 0 h 749030"/>
                <a:gd name="connsiteX1" fmla="*/ 155642 w 963038"/>
                <a:gd name="connsiteY1" fmla="*/ 58366 h 749030"/>
                <a:gd name="connsiteX2" fmla="*/ 0 w 963038"/>
                <a:gd name="connsiteY2" fmla="*/ 642026 h 749030"/>
                <a:gd name="connsiteX3" fmla="*/ 807395 w 963038"/>
                <a:gd name="connsiteY3" fmla="*/ 749030 h 749030"/>
                <a:gd name="connsiteX4" fmla="*/ 963038 w 963038"/>
                <a:gd name="connsiteY4" fmla="*/ 0 h 74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038" h="749030">
                  <a:moveTo>
                    <a:pt x="963038" y="0"/>
                  </a:moveTo>
                  <a:lnTo>
                    <a:pt x="155642" y="58366"/>
                  </a:lnTo>
                  <a:lnTo>
                    <a:pt x="0" y="642026"/>
                  </a:lnTo>
                  <a:lnTo>
                    <a:pt x="807395" y="749030"/>
                  </a:lnTo>
                  <a:lnTo>
                    <a:pt x="963038" y="0"/>
                  </a:lnTo>
                  <a:close/>
                </a:path>
              </a:pathLst>
            </a:custGeom>
            <a:solidFill>
              <a:srgbClr val="BCCED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418531" y="4881412"/>
            <a:ext cx="259456" cy="251596"/>
            <a:chOff x="726032" y="5194800"/>
            <a:chExt cx="259456" cy="251596"/>
          </a:xfrm>
        </p:grpSpPr>
        <p:pic>
          <p:nvPicPr>
            <p:cNvPr id="142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" name="Block Arc 143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118481" y="5133303"/>
            <a:ext cx="259456" cy="251596"/>
            <a:chOff x="726032" y="5194800"/>
            <a:chExt cx="259456" cy="251596"/>
          </a:xfrm>
        </p:grpSpPr>
        <p:pic>
          <p:nvPicPr>
            <p:cNvPr id="146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" name="Block Arc 147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792719" y="4923924"/>
            <a:ext cx="347684" cy="337151"/>
            <a:chOff x="726032" y="5194800"/>
            <a:chExt cx="259456" cy="251596"/>
          </a:xfrm>
        </p:grpSpPr>
        <p:pic>
          <p:nvPicPr>
            <p:cNvPr id="150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1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2" name="Block Arc 151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342319" y="5228552"/>
            <a:ext cx="259456" cy="251596"/>
            <a:chOff x="726032" y="5194800"/>
            <a:chExt cx="259456" cy="251596"/>
          </a:xfrm>
        </p:grpSpPr>
        <p:pic>
          <p:nvPicPr>
            <p:cNvPr id="15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" name="Block Arc 155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520703" y="5229912"/>
            <a:ext cx="476250" cy="461822"/>
            <a:chOff x="726032" y="5194800"/>
            <a:chExt cx="259456" cy="251596"/>
          </a:xfrm>
        </p:grpSpPr>
        <p:pic>
          <p:nvPicPr>
            <p:cNvPr id="158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Block Arc 159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2334286" y="4993828"/>
            <a:ext cx="347684" cy="337151"/>
            <a:chOff x="726032" y="5194800"/>
            <a:chExt cx="259456" cy="251596"/>
          </a:xfrm>
        </p:grpSpPr>
        <p:pic>
          <p:nvPicPr>
            <p:cNvPr id="162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" name="Block Arc 163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985942" y="5087718"/>
            <a:ext cx="476250" cy="461822"/>
            <a:chOff x="726032" y="5194800"/>
            <a:chExt cx="259456" cy="251596"/>
          </a:xfrm>
        </p:grpSpPr>
        <p:pic>
          <p:nvPicPr>
            <p:cNvPr id="166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8" name="Block Arc 167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668893" y="5248283"/>
            <a:ext cx="347684" cy="337151"/>
            <a:chOff x="726032" y="5194800"/>
            <a:chExt cx="259456" cy="251596"/>
          </a:xfrm>
        </p:grpSpPr>
        <p:pic>
          <p:nvPicPr>
            <p:cNvPr id="170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" name="Block Arc 171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194681" y="4766589"/>
            <a:ext cx="259456" cy="251596"/>
            <a:chOff x="726032" y="5194800"/>
            <a:chExt cx="259456" cy="251596"/>
          </a:xfrm>
        </p:grpSpPr>
        <p:pic>
          <p:nvPicPr>
            <p:cNvPr id="17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6" name="Block Arc 175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891919" y="4893817"/>
            <a:ext cx="259456" cy="251596"/>
            <a:chOff x="726032" y="5194800"/>
            <a:chExt cx="259456" cy="251596"/>
          </a:xfrm>
        </p:grpSpPr>
        <p:pic>
          <p:nvPicPr>
            <p:cNvPr id="178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9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0" name="Block Arc 179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1" name="Picture 12"/>
          <p:cNvPicPr>
            <a:picLocks noChangeAspect="1" noChangeArrowheads="1"/>
          </p:cNvPicPr>
          <p:nvPr/>
        </p:nvPicPr>
        <p:blipFill>
          <a:blip r:embed="rId3" cstate="print">
            <a:lum bright="34000"/>
          </a:blip>
          <a:srcRect/>
          <a:stretch>
            <a:fillRect/>
          </a:stretch>
        </p:blipFill>
        <p:spPr bwMode="ltGray">
          <a:xfrm>
            <a:off x="5336344" y="4810808"/>
            <a:ext cx="1610610" cy="14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181" descr="Drupal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01208" y="4980135"/>
            <a:ext cx="357190" cy="503678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1354092" y="5470208"/>
            <a:ext cx="347684" cy="337151"/>
            <a:chOff x="726032" y="5194800"/>
            <a:chExt cx="259456" cy="251596"/>
          </a:xfrm>
        </p:grpSpPr>
        <p:pic>
          <p:nvPicPr>
            <p:cNvPr id="18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6" name="Block Arc 185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857224" y="5214950"/>
            <a:ext cx="259456" cy="251596"/>
            <a:chOff x="726032" y="5194800"/>
            <a:chExt cx="259456" cy="251596"/>
          </a:xfrm>
        </p:grpSpPr>
        <p:pic>
          <p:nvPicPr>
            <p:cNvPr id="188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9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Block Arc 189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2106366" y="5435388"/>
            <a:ext cx="476250" cy="461822"/>
            <a:chOff x="726032" y="5194800"/>
            <a:chExt cx="259456" cy="251596"/>
          </a:xfrm>
        </p:grpSpPr>
        <p:pic>
          <p:nvPicPr>
            <p:cNvPr id="192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ltGray">
            <a:xfrm>
              <a:off x="727728" y="5378971"/>
              <a:ext cx="257760" cy="6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3" name="Picture 72" descr="person-ic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6032" y="5194800"/>
              <a:ext cx="252955" cy="2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" name="Block Arc 193"/>
            <p:cNvSpPr/>
            <p:nvPr/>
          </p:nvSpPr>
          <p:spPr>
            <a:xfrm rot="10800000">
              <a:off x="820996" y="5282950"/>
              <a:ext cx="60483" cy="34106"/>
            </a:xfrm>
            <a:prstGeom prst="blockArc">
              <a:avLst>
                <a:gd name="adj1" fmla="val 10800000"/>
                <a:gd name="adj2" fmla="val 21374037"/>
                <a:gd name="adj3" fmla="val 2772"/>
              </a:avLst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5" name="Picture 194" descr="wor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64593" y="1359807"/>
            <a:ext cx="2452972" cy="2711451"/>
          </a:xfrm>
          <a:prstGeom prst="rect">
            <a:avLst/>
          </a:prstGeom>
        </p:spPr>
      </p:pic>
      <p:pic>
        <p:nvPicPr>
          <p:cNvPr id="196" name="Picture 195" descr="arrow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499332" y="3293157"/>
            <a:ext cx="1143003" cy="15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3"/>
  <p:tag name="SLIDEFILENAME" val="Zend_Studio_Benefit___103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3"/>
  <p:tag name="SLIDEFILENAME" val="Zend_Studio_Benefit___103.JPG"/>
</p:tagLst>
</file>

<file path=ppt/theme/theme1.xml><?xml version="1.0" encoding="utf-8"?>
<a:theme xmlns:a="http://schemas.openxmlformats.org/drawingml/2006/main" name="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7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8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Custom Design">
  <a:themeElements>
    <a:clrScheme name="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Custom Design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9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0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 rtl="0">
          <a:defRPr dirty="0" smtClean="0"/>
        </a:defPPr>
      </a:lstStyle>
    </a:tx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1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Custom Design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2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3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4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5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6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7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8_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5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 rtl="0">
          <a:defRPr dirty="0" smtClean="0"/>
        </a:defPPr>
      </a:lstStyle>
    </a:tx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zend-template-white">
  <a:themeElements>
    <a:clrScheme name="zend-template-white 16">
      <a:dk1>
        <a:srgbClr val="2D3741"/>
      </a:dk1>
      <a:lt1>
        <a:srgbClr val="FFFFFF"/>
      </a:lt1>
      <a:dk2>
        <a:srgbClr val="0071A0"/>
      </a:dk2>
      <a:lt2>
        <a:srgbClr val="B4C8D6"/>
      </a:lt2>
      <a:accent1>
        <a:srgbClr val="A5D2E1"/>
      </a:accent1>
      <a:accent2>
        <a:srgbClr val="F5A523"/>
      </a:accent2>
      <a:accent3>
        <a:srgbClr val="FFFFFF"/>
      </a:accent3>
      <a:accent4>
        <a:srgbClr val="252D36"/>
      </a:accent4>
      <a:accent5>
        <a:srgbClr val="CFE5EE"/>
      </a:accent5>
      <a:accent6>
        <a:srgbClr val="DE951F"/>
      </a:accent6>
      <a:hlink>
        <a:srgbClr val="69A523"/>
      </a:hlink>
      <a:folHlink>
        <a:srgbClr val="8BC365"/>
      </a:folHlink>
    </a:clrScheme>
    <a:fontScheme name="zend-template-white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Arial" pitchFamily="34" charset="0"/>
          </a:defRPr>
        </a:defPPr>
      </a:lstStyle>
    </a:lnDef>
  </a:objectDefaults>
  <a:extraClrSchemeLst>
    <a:extraClrScheme>
      <a:clrScheme name="zend-template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-template-white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-template-white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zendcon09-template">
  <a:themeElements>
    <a:clrScheme name="Zend">
      <a:dk1>
        <a:srgbClr val="323C41"/>
      </a:dk1>
      <a:lt1>
        <a:sysClr val="window" lastClr="FFFFFF"/>
      </a:lt1>
      <a:dk2>
        <a:srgbClr val="0071A0"/>
      </a:dk2>
      <a:lt2>
        <a:srgbClr val="B8CCE4"/>
      </a:lt2>
      <a:accent1>
        <a:srgbClr val="4B5A69"/>
      </a:accent1>
      <a:accent2>
        <a:srgbClr val="93A0AA"/>
      </a:accent2>
      <a:accent3>
        <a:srgbClr val="69A523"/>
      </a:accent3>
      <a:accent4>
        <a:srgbClr val="505AA0"/>
      </a:accent4>
      <a:accent5>
        <a:srgbClr val="4BACC6"/>
      </a:accent5>
      <a:accent6>
        <a:srgbClr val="F59B28"/>
      </a:accent6>
      <a:hlink>
        <a:srgbClr val="69A523"/>
      </a:hlink>
      <a:folHlink>
        <a:srgbClr val="69A523"/>
      </a:folHlink>
    </a:clrScheme>
    <a:fontScheme name="zendcon09-template-round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zendcon09-template-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endcon09-template-round 13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82BE41"/>
        </a:accent1>
        <a:accent2>
          <a:srgbClr val="333399"/>
        </a:accent2>
        <a:accent3>
          <a:srgbClr val="FFFFFF"/>
        </a:accent3>
        <a:accent4>
          <a:srgbClr val="252D36"/>
        </a:accent4>
        <a:accent5>
          <a:srgbClr val="C1DBB0"/>
        </a:accent5>
        <a:accent6>
          <a:srgbClr val="2D2D8A"/>
        </a:accent6>
        <a:hlink>
          <a:srgbClr val="A5D2DC"/>
        </a:hlink>
        <a:folHlink>
          <a:srgbClr val="F59B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4">
        <a:dk1>
          <a:srgbClr val="2D3741"/>
        </a:dk1>
        <a:lt1>
          <a:srgbClr val="FFFFFF"/>
        </a:lt1>
        <a:dk2>
          <a:srgbClr val="0071A0"/>
        </a:dk2>
        <a:lt2>
          <a:srgbClr val="C9D0D5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5">
        <a:dk1>
          <a:srgbClr val="2D3741"/>
        </a:dk1>
        <a:lt1>
          <a:srgbClr val="FFFFFF"/>
        </a:lt1>
        <a:dk2>
          <a:srgbClr val="0071A0"/>
        </a:dk2>
        <a:lt2>
          <a:srgbClr val="B4C8D7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con09-template-round 16">
        <a:dk1>
          <a:srgbClr val="2D3741"/>
        </a:dk1>
        <a:lt1>
          <a:srgbClr val="FFFFFF"/>
        </a:lt1>
        <a:dk2>
          <a:srgbClr val="0071A0"/>
        </a:dk2>
        <a:lt2>
          <a:srgbClr val="B4C8D6"/>
        </a:lt2>
        <a:accent1>
          <a:srgbClr val="A5D2E1"/>
        </a:accent1>
        <a:accent2>
          <a:srgbClr val="F5A523"/>
        </a:accent2>
        <a:accent3>
          <a:srgbClr val="FFFFFF"/>
        </a:accent3>
        <a:accent4>
          <a:srgbClr val="252D36"/>
        </a:accent4>
        <a:accent5>
          <a:srgbClr val="CFE5EE"/>
        </a:accent5>
        <a:accent6>
          <a:srgbClr val="DE951F"/>
        </a:accent6>
        <a:hlink>
          <a:srgbClr val="69A523"/>
        </a:hlink>
        <a:folHlink>
          <a:srgbClr val="8BC36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Zend PHP Cloud Application Platform v5</Template>
  <TotalTime>14128</TotalTime>
  <Words>410</Words>
  <Application>Microsoft Office PowerPoint</Application>
  <PresentationFormat>On-screen Show (4:3)</PresentationFormat>
  <Paragraphs>129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27</vt:i4>
      </vt:variant>
      <vt:variant>
        <vt:lpstr>Slide Titles</vt:lpstr>
      </vt:variant>
      <vt:variant>
        <vt:i4>22</vt:i4>
      </vt:variant>
    </vt:vector>
  </HeadingPairs>
  <TitlesOfParts>
    <vt:vector size="49" baseType="lpstr">
      <vt:lpstr>zend-template-white</vt:lpstr>
      <vt:lpstr>Custom Design</vt:lpstr>
      <vt:lpstr>1_zend-template-white</vt:lpstr>
      <vt:lpstr>2_zend-template-white</vt:lpstr>
      <vt:lpstr>3_zend-template-white</vt:lpstr>
      <vt:lpstr>4_zend-template-white</vt:lpstr>
      <vt:lpstr>5_zend-template-white</vt:lpstr>
      <vt:lpstr>6_zend-template-white</vt:lpstr>
      <vt:lpstr>zendcon09-template</vt:lpstr>
      <vt:lpstr>1_zendcon09-template</vt:lpstr>
      <vt:lpstr>2_zendcon09-template</vt:lpstr>
      <vt:lpstr>3_zendcon09-template</vt:lpstr>
      <vt:lpstr>4_zendcon09-template</vt:lpstr>
      <vt:lpstr>7_zend-template-white</vt:lpstr>
      <vt:lpstr>8_zend-template-white</vt:lpstr>
      <vt:lpstr>1_Custom Design</vt:lpstr>
      <vt:lpstr>9_zend-template-white</vt:lpstr>
      <vt:lpstr>10_zend-template-white</vt:lpstr>
      <vt:lpstr>11_zend-template-white</vt:lpstr>
      <vt:lpstr>12_zend-template-white</vt:lpstr>
      <vt:lpstr>13_zend-template-white</vt:lpstr>
      <vt:lpstr>14_zend-template-white</vt:lpstr>
      <vt:lpstr>5_zendcon09-template</vt:lpstr>
      <vt:lpstr>6_zendcon09-template</vt:lpstr>
      <vt:lpstr>7_zendcon09-template</vt:lpstr>
      <vt:lpstr>8_zendcon09-template</vt:lpstr>
      <vt:lpstr>15_zend-template-white</vt:lpstr>
      <vt:lpstr>PHP in the Cloud</vt:lpstr>
      <vt:lpstr>A bit about me &amp; Zend</vt:lpstr>
      <vt:lpstr>About Me</vt:lpstr>
      <vt:lpstr>About Zend</vt:lpstr>
      <vt:lpstr>A bit about PHP</vt:lpstr>
      <vt:lpstr>Over One Third of the Web Runs on PHP</vt:lpstr>
      <vt:lpstr>PowerPoint Presentation</vt:lpstr>
      <vt:lpstr>Enterprise PHP Adoption Accelerates</vt:lpstr>
      <vt:lpstr>PHP’s Recipe for Success</vt:lpstr>
      <vt:lpstr>PHP in the Cloud</vt:lpstr>
      <vt:lpstr>Zeev’s Phone, October 2010</vt:lpstr>
      <vt:lpstr>Zeev’s Phone, November 2010</vt:lpstr>
      <vt:lpstr>PowerPoint Presentation</vt:lpstr>
      <vt:lpstr>The Next Generation of Web Workloads</vt:lpstr>
      <vt:lpstr>Zend Enabling You In The New Era</vt:lpstr>
      <vt:lpstr>Introducing phpcloud.com</vt:lpstr>
      <vt:lpstr>Zend Developer Cloud: Redefining Web Development</vt:lpstr>
      <vt:lpstr>phpcloud.com demo</vt:lpstr>
      <vt:lpstr>Zend Application Fabric: Fast. Elastic. Dependable.</vt:lpstr>
      <vt:lpstr>Zend Studio 9 Available: Faster. Better. Streamlined.</vt:lpstr>
      <vt:lpstr>Summary</vt:lpstr>
      <vt:lpstr>Merci! zeev@zend.com @zeevs</vt:lpstr>
    </vt:vector>
  </TitlesOfParts>
  <Company>Zend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[ANDI’S KENOTE – ZENDCON 2010]</dc:title>
  <dc:creator>Ran Gishri</dc:creator>
  <cp:lastModifiedBy>Zeev Suraski</cp:lastModifiedBy>
  <cp:revision>782</cp:revision>
  <dcterms:created xsi:type="dcterms:W3CDTF">2010-09-27T11:29:24Z</dcterms:created>
  <dcterms:modified xsi:type="dcterms:W3CDTF">2011-12-01T15:30:20Z</dcterms:modified>
</cp:coreProperties>
</file>